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1"/>
  </p:notesMasterIdLst>
  <p:sldIdLst>
    <p:sldId id="257" r:id="rId2"/>
    <p:sldId id="268" r:id="rId3"/>
    <p:sldId id="258" r:id="rId4"/>
    <p:sldId id="266" r:id="rId5"/>
    <p:sldId id="269" r:id="rId6"/>
    <p:sldId id="259" r:id="rId7"/>
    <p:sldId id="260" r:id="rId8"/>
    <p:sldId id="267" r:id="rId9"/>
    <p:sldId id="262" r:id="rId10"/>
  </p:sldIdLst>
  <p:sldSz cx="9144000" cy="6858000" type="screen4x3"/>
  <p:notesSz cx="6858000" cy="9144000"/>
  <p:embeddedFontLst>
    <p:embeddedFont>
      <p:font typeface="Acumin Pro" panose="020B0604020202020204" charset="0"/>
      <p:regular r:id="rId12"/>
      <p:bold r:id="rId13"/>
      <p:italic r:id="rId14"/>
      <p:boldItalic r:id="rId15"/>
    </p:embeddedFont>
    <p:embeddedFont>
      <p:font typeface="Acumin Pro ExtraCondensed" panose="020B0604020202020204" charset="0"/>
      <p:regular r:id="rId16"/>
      <p:bold r:id="rId17"/>
      <p:italic r:id="rId18"/>
      <p:boldItalic r:id="rId19"/>
    </p:embeddedFont>
    <p:embeddedFont>
      <p:font typeface="Acumin Pro Semibold" panose="020B0604020202020204" charset="0"/>
      <p:regular r:id="rId20"/>
      <p:bold r:id="rId21"/>
      <p:italic r:id="rId22"/>
      <p:boldItalic r:id="rId23"/>
    </p:embeddedFont>
    <p:embeddedFont>
      <p:font typeface="Arial Nova" panose="020B0504020202020204" pitchFamily="3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United Sans Cd Md" charset="0"/>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9C559-2EE1-209D-E939-30EE6196229E}" v="58" dt="2022-11-22T00:29:06.322"/>
    <p1510:client id="{6E5B0599-73BA-2836-A0C1-2F159DBD8886}" v="475" dt="2022-12-02T05:32:07.938"/>
    <p1510:client id="{9790CEF9-E868-D38B-1A37-F2B24477B940}" v="55" dt="2022-11-30T15:36:35.269"/>
    <p1510:client id="{C710FB6D-4F2E-5497-1F0D-CAB405AB8D91}" v="161" dt="2022-11-30T04:28:39.805"/>
    <p1510:client id="{DFE2A2FF-5C2A-40DE-96AC-229494E1B230}" v="312" dt="2022-11-21T22:52:47.459"/>
    <p1510:client id="{F516ACE5-3085-7E39-6375-8376EB6EAE99}" v="85" dt="2022-12-02T05:56:59.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12/2/2022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32376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02673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291993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195437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2692634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0" y="1597306"/>
            <a:ext cx="5993395" cy="1938992"/>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3813008"/>
            <a:ext cx="5670506" cy="99876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4" y="6087255"/>
            <a:ext cx="1916505" cy="341599"/>
          </a:xfrm>
          <a:prstGeom prst="rect">
            <a:avLst/>
          </a:prstGeom>
        </p:spPr>
      </p:pic>
      <p:sp>
        <p:nvSpPr>
          <p:cNvPr id="7" name="Date"/>
          <p:cNvSpPr>
            <a:spLocks noGrp="1"/>
          </p:cNvSpPr>
          <p:nvPr>
            <p:ph type="dt" sz="half" idx="10"/>
          </p:nvPr>
        </p:nvSpPr>
        <p:spPr>
          <a:xfrm>
            <a:off x="6936379" y="6220740"/>
            <a:ext cx="766418"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10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6925731"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917388"/>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6" y="6220740"/>
            <a:ext cx="818671" cy="323968"/>
          </a:xfrm>
        </p:spPr>
        <p:txBody>
          <a:bodyPr/>
          <a:lstStyle>
            <a:lvl1pPr>
              <a:defRPr>
                <a:solidFill>
                  <a:schemeClr val="bg1">
                    <a:alpha val="70000"/>
                  </a:schemeClr>
                </a:solidFill>
              </a:defRPr>
            </a:lvl1pPr>
          </a:lstStyle>
          <a:p>
            <a:fld id="{93C70D44-4D52-E745-B943-20C0DA58653C}" type="datetime1">
              <a:rPr lang="en-US" smtClean="0"/>
              <a:pPr/>
              <a:t>12/2/2022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6925728"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6220740"/>
            <a:ext cx="766420" cy="323968"/>
          </a:xfrm>
        </p:spPr>
        <p:txBody>
          <a:bodyPr/>
          <a:lstStyle>
            <a:lvl1pPr>
              <a:defRPr>
                <a:solidFill>
                  <a:schemeClr val="bg1">
                    <a:alpha val="70000"/>
                  </a:schemeClr>
                </a:solidFill>
              </a:defRPr>
            </a:lvl1pPr>
          </a:lstStyle>
          <a:p>
            <a:fld id="{4127BF28-8E52-EB4D-8A7B-6C7DC4946F53}" type="datetime1">
              <a:rPr lang="en-US" smtClean="0"/>
              <a:t>12/2/2022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11798"/>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5475877" y="219205"/>
            <a:ext cx="2680565" cy="1384995"/>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ogan">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521711" y="0"/>
            <a:ext cx="8100582" cy="6864673"/>
            <a:chOff x="521710" y="-72154"/>
            <a:chExt cx="8100582" cy="6864673"/>
          </a:xfrm>
        </p:grpSpPr>
        <p:cxnSp>
          <p:nvCxnSpPr>
            <p:cNvPr id="19" name="Line 3">
              <a:extLst>
                <a:ext uri="{FF2B5EF4-FFF2-40B4-BE49-F238E27FC236}">
                  <a16:creationId xmlns:a16="http://schemas.microsoft.com/office/drawing/2014/main" id="{313F26B3-63DC-44B0-A055-C4A99B32799C}"/>
                </a:ext>
              </a:extLst>
            </p:cNvPr>
            <p:cNvCxnSpPr>
              <a:cxnSpLocks/>
            </p:cNvCxnSpPr>
            <p:nvPr userDrawn="1"/>
          </p:nvCxnSpPr>
          <p:spPr>
            <a:xfrm flipH="1">
              <a:off x="4572000" y="-72154"/>
              <a:ext cx="2" cy="968781"/>
            </a:xfrm>
            <a:prstGeom prst="line">
              <a:avLst/>
            </a:prstGeom>
            <a:noFill/>
            <a:ln w="12700" cap="flat" cmpd="sng" algn="ctr">
              <a:solidFill>
                <a:schemeClr val="bg1"/>
              </a:solidFill>
              <a:prstDash val="solid"/>
            </a:ln>
            <a:effectLst/>
          </p:spPr>
        </p:cxnSp>
        <p:cxnSp>
          <p:nvCxnSpPr>
            <p:cNvPr id="21" name="Line 3">
              <a:extLst>
                <a:ext uri="{FF2B5EF4-FFF2-40B4-BE49-F238E27FC236}">
                  <a16:creationId xmlns:a16="http://schemas.microsoft.com/office/drawing/2014/main" id="{1CF02FB5-77A0-4D5D-94E9-69FBCD2CFED5}"/>
                </a:ext>
              </a:extLst>
            </p:cNvPr>
            <p:cNvCxnSpPr>
              <a:cxnSpLocks/>
            </p:cNvCxnSpPr>
            <p:nvPr userDrawn="1"/>
          </p:nvCxnSpPr>
          <p:spPr>
            <a:xfrm>
              <a:off x="4572000" y="5823255"/>
              <a:ext cx="0" cy="969264"/>
            </a:xfrm>
            <a:prstGeom prst="line">
              <a:avLst/>
            </a:prstGeom>
            <a:noFill/>
            <a:ln w="12700" cap="flat" cmpd="sng" algn="ctr">
              <a:solidFill>
                <a:schemeClr val="bg1"/>
              </a:solidFill>
              <a:prstDash val="solid"/>
            </a:ln>
            <a:effectLst/>
          </p:spPr>
        </p:cxnSp>
        <p:sp>
          <p:nvSpPr>
            <p:cNvPr id="22" name="Heading">
              <a:extLst>
                <a:ext uri="{FF2B5EF4-FFF2-40B4-BE49-F238E27FC236}">
                  <a16:creationId xmlns:a16="http://schemas.microsoft.com/office/drawing/2014/main" id="{A599B269-46D4-4F11-AAB6-0EE4F1DFD9CB}"/>
                </a:ext>
              </a:extLst>
            </p:cNvPr>
            <p:cNvSpPr txBox="1">
              <a:spLocks/>
            </p:cNvSpPr>
            <p:nvPr userDrawn="1"/>
          </p:nvSpPr>
          <p:spPr bwMode="blackWhite">
            <a:xfrm>
              <a:off x="521710" y="2030222"/>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a:ln>
                    <a:noFill/>
                  </a:ln>
                  <a:solidFill>
                    <a:schemeClr val="accent2"/>
                  </a:solidFill>
                  <a:effectLst/>
                  <a:uLnTx/>
                  <a:uFillTx/>
                  <a:latin typeface="Acumin Pro ExtraCondensed" panose="020B0508020202020204" pitchFamily="34" charset="0"/>
                </a:rPr>
                <a:t>PHYSICAL</a:t>
              </a:r>
              <a:endParaRPr kumimoji="0" lang="en-US" sz="8600" b="0" i="1" u="none" strike="noStrike" kern="1200" cap="none" spc="300" normalizeH="0" baseline="0" noProof="0">
                <a:ln>
                  <a:noFill/>
                </a:ln>
                <a:solidFill>
                  <a:schemeClr val="accent2"/>
                </a:solidFill>
                <a:effectLst/>
                <a:uLnTx/>
                <a:uFillTx/>
                <a:latin typeface="Acumin Pro ExtraCondensed" panose="020B0508020202020204" pitchFamily="34" charset="0"/>
              </a:endParaRPr>
            </a:p>
          </p:txBody>
        </p:sp>
        <p:sp>
          <p:nvSpPr>
            <p:cNvPr id="24" name="Subhead">
              <a:extLst>
                <a:ext uri="{FF2B5EF4-FFF2-40B4-BE49-F238E27FC236}">
                  <a16:creationId xmlns:a16="http://schemas.microsoft.com/office/drawing/2014/main" id="{25564AF8-83EE-4FD1-BF06-8C8FC0362AB1}"/>
                </a:ext>
              </a:extLst>
            </p:cNvPr>
            <p:cNvSpPr txBox="1">
              <a:spLocks/>
            </p:cNvSpPr>
            <p:nvPr userDrawn="1"/>
          </p:nvSpPr>
          <p:spPr>
            <a:xfrm>
              <a:off x="3090927" y="1202392"/>
              <a:ext cx="2962146" cy="553998"/>
            </a:xfrm>
            <a:prstGeom prst="rect">
              <a:avLst/>
            </a:prstGeom>
            <a:solidFill>
              <a:schemeClr val="bg1"/>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a:ln>
                    <a:noFill/>
                  </a:ln>
                  <a:solidFill>
                    <a:schemeClr val="accent4"/>
                  </a:solidFill>
                  <a:effectLst/>
                  <a:uLnTx/>
                  <a:uFillTx/>
                  <a:latin typeface="United Sans Cd Md" pitchFamily="50" charset="0"/>
                  <a:ea typeface="+mn-ea"/>
                  <a:cs typeface="+mn-cs"/>
                </a:rPr>
                <a:t>WHERE THE</a:t>
              </a:r>
            </a:p>
          </p:txBody>
        </p:sp>
        <p:sp>
          <p:nvSpPr>
            <p:cNvPr id="25" name="Heading">
              <a:extLst>
                <a:ext uri="{FF2B5EF4-FFF2-40B4-BE49-F238E27FC236}">
                  <a16:creationId xmlns:a16="http://schemas.microsoft.com/office/drawing/2014/main" id="{1CC83368-E6FC-4EF2-A6B7-CC6A8D35C9D9}"/>
                </a:ext>
              </a:extLst>
            </p:cNvPr>
            <p:cNvSpPr txBox="1">
              <a:spLocks/>
            </p:cNvSpPr>
            <p:nvPr userDrawn="1"/>
          </p:nvSpPr>
          <p:spPr bwMode="blackWhite">
            <a:xfrm>
              <a:off x="521710" y="4627817"/>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a:ln>
                    <a:noFill/>
                  </a:ln>
                  <a:solidFill>
                    <a:schemeClr val="accent2"/>
                  </a:solidFill>
                  <a:effectLst/>
                  <a:uLnTx/>
                  <a:uFillTx/>
                  <a:latin typeface="Acumin Pro ExtraCondensed" panose="020B0508020202020204" pitchFamily="34" charset="0"/>
                </a:rPr>
                <a:t>VIRTUAL</a:t>
              </a:r>
              <a:endParaRPr kumimoji="0" lang="en-US" sz="8600" b="0" i="1" u="none" strike="noStrike" kern="1200" cap="none" spc="300" normalizeH="0" baseline="0" noProof="0">
                <a:ln>
                  <a:noFill/>
                </a:ln>
                <a:solidFill>
                  <a:schemeClr val="accent2"/>
                </a:solidFill>
                <a:effectLst/>
                <a:uLnTx/>
                <a:uFillTx/>
                <a:latin typeface="Acumin Pro ExtraCondensed" panose="020B0508020202020204" pitchFamily="34" charset="0"/>
              </a:endParaRPr>
            </a:p>
          </p:txBody>
        </p:sp>
        <p:sp>
          <p:nvSpPr>
            <p:cNvPr id="26" name="Subhead">
              <a:extLst>
                <a:ext uri="{FF2B5EF4-FFF2-40B4-BE49-F238E27FC236}">
                  <a16:creationId xmlns:a16="http://schemas.microsoft.com/office/drawing/2014/main" id="{754F489C-707B-422D-8603-E8CA5D01FFBE}"/>
                </a:ext>
              </a:extLst>
            </p:cNvPr>
            <p:cNvSpPr txBox="1">
              <a:spLocks/>
            </p:cNvSpPr>
            <p:nvPr userDrawn="1"/>
          </p:nvSpPr>
          <p:spPr>
            <a:xfrm>
              <a:off x="3090927" y="3799987"/>
              <a:ext cx="2962146" cy="553998"/>
            </a:xfrm>
            <a:prstGeom prst="rect">
              <a:avLst/>
            </a:prstGeom>
            <a:solidFill>
              <a:schemeClr val="bg1"/>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a:ln>
                    <a:noFill/>
                  </a:ln>
                  <a:solidFill>
                    <a:schemeClr val="accent4"/>
                  </a:solidFill>
                  <a:effectLst/>
                  <a:uLnTx/>
                  <a:uFillTx/>
                  <a:latin typeface="United Sans Cd Md" pitchFamily="50" charset="0"/>
                  <a:ea typeface="+mn-ea"/>
                  <a:cs typeface="+mn-cs"/>
                </a:rPr>
                <a:t>MEETS THE</a:t>
              </a:r>
            </a:p>
          </p:txBody>
        </p:sp>
      </p:grpSp>
      <p:sp>
        <p:nvSpPr>
          <p:cNvPr id="2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28"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ld Background">
            <a:extLst>
              <a:ext uri="{FF2B5EF4-FFF2-40B4-BE49-F238E27FC236}">
                <a16:creationId xmlns:a16="http://schemas.microsoft.com/office/drawing/2014/main" id="{5CCAEC11-865D-CB4B-88E8-5AF51FB37FBE}"/>
              </a:ext>
            </a:extLst>
          </p:cNvPr>
          <p:cNvSpPr/>
          <p:nvPr userDrawn="1"/>
        </p:nvSpPr>
        <p:spPr>
          <a:xfrm>
            <a:off x="791933" y="1342341"/>
            <a:ext cx="7414614" cy="450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791933" y="369373"/>
            <a:ext cx="7414613" cy="760336"/>
          </a:xfrm>
          <a:prstGeom prst="rect">
            <a:avLst/>
          </a:prstGeom>
          <a:noFill/>
          <a:ln w="38100">
            <a:noFill/>
          </a:ln>
        </p:spPr>
        <p:txBody>
          <a:bodyPr wrap="square" lIns="0" tIns="0" rIns="0" bIns="0" anchor="ctr" anchorCtr="0">
            <a:spAutoFit/>
          </a:bodyPr>
          <a:lstStyle>
            <a:lvl1pPr algn="ctr">
              <a:defRPr sz="5400" b="1" i="0" cap="none" spc="0">
                <a:solidFill>
                  <a:schemeClr val="accent2"/>
                </a:solidFill>
                <a:latin typeface="United Sans Cd Md" pitchFamily="50" charset="0"/>
              </a:defRPr>
            </a:lvl1pPr>
          </a:lstStyle>
          <a:p>
            <a:r>
              <a:rPr lang="en-US"/>
              <a:t>ECE HIGHLIGHTS</a:t>
            </a:r>
          </a:p>
        </p:txBody>
      </p:sp>
      <p:sp>
        <p:nvSpPr>
          <p:cNvPr id="38"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9193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39" name="Picture or Chart" descr="Picture or Chart">
            <a:extLst>
              <a:ext uri="{FF2B5EF4-FFF2-40B4-BE49-F238E27FC236}">
                <a16:creationId xmlns:a16="http://schemas.microsoft.com/office/drawing/2014/main" id="{699BD747-48B6-2547-8F7C-25A44594F612}"/>
              </a:ext>
            </a:extLst>
          </p:cNvPr>
          <p:cNvSpPr>
            <a:spLocks noGrp="1"/>
          </p:cNvSpPr>
          <p:nvPr>
            <p:ph sz="quarter" idx="14" hasCustomPrompt="1"/>
          </p:nvPr>
        </p:nvSpPr>
        <p:spPr>
          <a:xfrm>
            <a:off x="326081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40" name="Picture or Chart" descr="Picture or Chart">
            <a:extLst>
              <a:ext uri="{FF2B5EF4-FFF2-40B4-BE49-F238E27FC236}">
                <a16:creationId xmlns:a16="http://schemas.microsoft.com/office/drawing/2014/main" id="{699BD747-48B6-2547-8F7C-25A44594F612}"/>
              </a:ext>
            </a:extLst>
          </p:cNvPr>
          <p:cNvSpPr>
            <a:spLocks noGrp="1"/>
          </p:cNvSpPr>
          <p:nvPr>
            <p:ph sz="quarter" idx="15" hasCustomPrompt="1"/>
          </p:nvPr>
        </p:nvSpPr>
        <p:spPr>
          <a:xfrm>
            <a:off x="572969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41" name="Picture or Chart" descr="Picture or Chart">
            <a:extLst>
              <a:ext uri="{FF2B5EF4-FFF2-40B4-BE49-F238E27FC236}">
                <a16:creationId xmlns:a16="http://schemas.microsoft.com/office/drawing/2014/main" id="{699BD747-48B6-2547-8F7C-25A44594F612}"/>
              </a:ext>
            </a:extLst>
          </p:cNvPr>
          <p:cNvSpPr>
            <a:spLocks noGrp="1"/>
          </p:cNvSpPr>
          <p:nvPr>
            <p:ph sz="quarter" idx="16" hasCustomPrompt="1"/>
          </p:nvPr>
        </p:nvSpPr>
        <p:spPr>
          <a:xfrm>
            <a:off x="79193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42" name="Picture or Chart" descr="Picture or Chart">
            <a:extLst>
              <a:ext uri="{FF2B5EF4-FFF2-40B4-BE49-F238E27FC236}">
                <a16:creationId xmlns:a16="http://schemas.microsoft.com/office/drawing/2014/main" id="{699BD747-48B6-2547-8F7C-25A44594F612}"/>
              </a:ext>
            </a:extLst>
          </p:cNvPr>
          <p:cNvSpPr>
            <a:spLocks noGrp="1"/>
          </p:cNvSpPr>
          <p:nvPr>
            <p:ph sz="quarter" idx="17" hasCustomPrompt="1"/>
          </p:nvPr>
        </p:nvSpPr>
        <p:spPr>
          <a:xfrm>
            <a:off x="326081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43" name="Picture or Chart" descr="Picture or Chart">
            <a:extLst>
              <a:ext uri="{FF2B5EF4-FFF2-40B4-BE49-F238E27FC236}">
                <a16:creationId xmlns:a16="http://schemas.microsoft.com/office/drawing/2014/main" id="{699BD747-48B6-2547-8F7C-25A44594F612}"/>
              </a:ext>
            </a:extLst>
          </p:cNvPr>
          <p:cNvSpPr>
            <a:spLocks noGrp="1"/>
          </p:cNvSpPr>
          <p:nvPr>
            <p:ph sz="quarter" idx="18" hasCustomPrompt="1"/>
          </p:nvPr>
        </p:nvSpPr>
        <p:spPr>
          <a:xfrm>
            <a:off x="5729428" y="360037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44"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45"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7066866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head"/>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14"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2239073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1585703" y="1521334"/>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2" y="2548210"/>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2"/>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12/2/2022</a:t>
            </a:fld>
            <a:endParaRPr lang="en-US"/>
          </a:p>
        </p:txBody>
      </p:sp>
      <p:sp>
        <p:nvSpPr>
          <p:cNvPr id="11" name="Slide Number"/>
          <p:cNvSpPr>
            <a:spLocks noGrp="1"/>
          </p:cNvSpPr>
          <p:nvPr>
            <p:ph type="sldNum" sz="quarter" idx="12"/>
          </p:nvPr>
        </p:nvSpPr>
        <p:spPr>
          <a:xfrm>
            <a:off x="7840786" y="6200875"/>
            <a:ext cx="365760" cy="365760"/>
          </a:xfrm>
        </p:spPr>
        <p:txBody>
          <a:bodyPr/>
          <a:lstStyle>
            <a:lvl1pPr>
              <a:defRPr>
                <a:solidFill>
                  <a:schemeClr val="bg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31874" y="6227670"/>
            <a:ext cx="870923"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12/2/2022</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6200875"/>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7" r:id="rId7"/>
    <p:sldLayoutId id="2147483726" r:id="rId8"/>
    <p:sldLayoutId id="2147483724" r:id="rId9"/>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hongruo/tiny-coco" TargetMode="External"/><Relationship Id="rId3" Type="http://schemas.openxmlformats.org/officeDocument/2006/relationships/image" Target="../media/image2.png"/><Relationship Id="rId7" Type="http://schemas.openxmlformats.org/officeDocument/2006/relationships/hyperlink" Target="https://cocodataset.org/#home" TargetMode="External"/><Relationship Id="rId12" Type="http://schemas.openxmlformats.org/officeDocument/2006/relationships/hyperlink" Target="https://github.com/cxliu0/KL-Loss-pytorch"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host.robots.ox.ac.uk/pascal/VOC/" TargetMode="External"/><Relationship Id="rId11" Type="http://schemas.openxmlformats.org/officeDocument/2006/relationships/hyperlink" Target="https://github.com/yihui-he/Stronger-yolo-pytorch" TargetMode="External"/><Relationship Id="rId5" Type="http://schemas.openxmlformats.org/officeDocument/2006/relationships/hyperlink" Target="https://pytorch.org/tutorials/intermediate/torchvision_tutorial.html" TargetMode="External"/><Relationship Id="rId10" Type="http://schemas.openxmlformats.org/officeDocument/2006/relationships/hyperlink" Target="https://github.com/yihui-he/KL-Loss" TargetMode="External"/><Relationship Id="rId4" Type="http://schemas.openxmlformats.org/officeDocument/2006/relationships/hyperlink" Target="https://openaccess.thecvf.com/content_CVPR_2019/papers/He_Bounding_Box_Regression_With_Uncertainty_for_Accurate_Object_Detection_CVPR_2019_paper.pdf" TargetMode="External"/><Relationship Id="rId9" Type="http://schemas.openxmlformats.org/officeDocument/2006/relationships/hyperlink" Target="https://github.com/facebookresearch/detectron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837D11D-264E-4E40-8932-E1B30639E61E}"/>
              </a:ext>
            </a:extLst>
          </p:cNvPr>
          <p:cNvSpPr>
            <a:spLocks noGrp="1"/>
          </p:cNvSpPr>
          <p:nvPr>
            <p:ph type="ctrTitle"/>
          </p:nvPr>
        </p:nvSpPr>
        <p:spPr>
          <a:xfrm>
            <a:off x="1562317" y="1243356"/>
            <a:ext cx="6329683" cy="1585014"/>
          </a:xfrm>
        </p:spPr>
        <p:txBody>
          <a:bodyPr/>
          <a:lstStyle/>
          <a:p>
            <a:pPr algn="ctr"/>
            <a:r>
              <a:rPr lang="en-US" sz="4000">
                <a:latin typeface="Arial Nova" panose="020B0504020202020204" pitchFamily="34" charset="0"/>
              </a:rPr>
              <a:t>Accurate PREDICTION of BOUNDING  BOXES in </a:t>
            </a:r>
            <a:br>
              <a:rPr lang="en-US" sz="4000">
                <a:latin typeface="Arial Nova" panose="020B0504020202020204" pitchFamily="34" charset="0"/>
              </a:rPr>
            </a:br>
            <a:r>
              <a:rPr lang="en-US" sz="4000">
                <a:latin typeface="Arial Nova" panose="020B0504020202020204" pitchFamily="34" charset="0"/>
              </a:rPr>
              <a:t>OBJECT DETECTION</a:t>
            </a:r>
          </a:p>
        </p:txBody>
      </p:sp>
      <p:sp>
        <p:nvSpPr>
          <p:cNvPr id="3" name="Subtitle">
            <a:extLst>
              <a:ext uri="{FF2B5EF4-FFF2-40B4-BE49-F238E27FC236}">
                <a16:creationId xmlns:a16="http://schemas.microsoft.com/office/drawing/2014/main" id="{1505D2F6-6BCB-8045-AEF9-ECFA520633B4}"/>
              </a:ext>
            </a:extLst>
          </p:cNvPr>
          <p:cNvSpPr>
            <a:spLocks noGrp="1"/>
          </p:cNvSpPr>
          <p:nvPr>
            <p:ph type="subTitle" idx="1"/>
          </p:nvPr>
        </p:nvSpPr>
        <p:spPr>
          <a:xfrm>
            <a:off x="2432799" y="4753411"/>
            <a:ext cx="4440736" cy="246221"/>
          </a:xfrm>
        </p:spPr>
        <p:txBody>
          <a:bodyPr/>
          <a:lstStyle/>
          <a:p>
            <a:pPr algn="ctr"/>
            <a:r>
              <a:rPr lang="en-US" sz="1600" dirty="0">
                <a:latin typeface="Arial Nova"/>
              </a:rPr>
              <a:t>SOURADIP PAL</a:t>
            </a:r>
          </a:p>
        </p:txBody>
      </p:sp>
      <p:sp>
        <p:nvSpPr>
          <p:cNvPr id="4" name="Date">
            <a:extLst>
              <a:ext uri="{FF2B5EF4-FFF2-40B4-BE49-F238E27FC236}">
                <a16:creationId xmlns:a16="http://schemas.microsoft.com/office/drawing/2014/main" id="{AEA54193-09A2-C747-806D-90D594D50D93}"/>
              </a:ext>
            </a:extLst>
          </p:cNvPr>
          <p:cNvSpPr>
            <a:spLocks noGrp="1"/>
          </p:cNvSpPr>
          <p:nvPr>
            <p:ph type="dt" sz="half" idx="4294967295"/>
          </p:nvPr>
        </p:nvSpPr>
        <p:spPr>
          <a:xfrm>
            <a:off x="6831874" y="6226694"/>
            <a:ext cx="870923" cy="323968"/>
          </a:xfrm>
        </p:spPr>
        <p:txBody>
          <a:bodyPr/>
          <a:lstStyle/>
          <a:p>
            <a:fld id="{049DC8E1-D369-0F48-9062-BB068AFD07CE}" type="datetime1">
              <a:rPr lang="en-US" smtClean="0">
                <a:latin typeface="Arial Nova" panose="020B0504020202020204" pitchFamily="34" charset="0"/>
              </a:rPr>
              <a:pPr/>
              <a:t>12/2/2022</a:t>
            </a:fld>
            <a:endParaRPr lang="en-US">
              <a:latin typeface="Arial Nova" panose="020B0504020202020204" pitchFamily="34" charset="0"/>
            </a:endParaRPr>
          </a:p>
        </p:txBody>
      </p:sp>
      <p:sp>
        <p:nvSpPr>
          <p:cNvPr id="5" name="Slide Number">
            <a:extLst>
              <a:ext uri="{FF2B5EF4-FFF2-40B4-BE49-F238E27FC236}">
                <a16:creationId xmlns:a16="http://schemas.microsoft.com/office/drawing/2014/main" id="{C48DFB45-C306-4342-94FC-2199EB2BB941}"/>
              </a:ext>
            </a:extLst>
          </p:cNvPr>
          <p:cNvSpPr>
            <a:spLocks noGrp="1"/>
          </p:cNvSpPr>
          <p:nvPr>
            <p:ph type="sldNum" sz="quarter" idx="4294967295"/>
          </p:nvPr>
        </p:nvSpPr>
        <p:spPr>
          <a:xfrm>
            <a:off x="7840786" y="6200875"/>
            <a:ext cx="365760" cy="365760"/>
          </a:xfrm>
        </p:spPr>
        <p:txBody>
          <a:bodyPr/>
          <a:lstStyle/>
          <a:p>
            <a:fld id="{8A7A6979-0714-4377-B894-6BE4C2D6E202}" type="slidenum">
              <a:rPr lang="en-US" smtClean="0">
                <a:latin typeface="Arial Nova" panose="020B0504020202020204" pitchFamily="34" charset="0"/>
              </a:rPr>
              <a:pPr/>
              <a:t>1</a:t>
            </a:fld>
            <a:endParaRPr lang="en-US">
              <a:latin typeface="Arial Nova" panose="020B0504020202020204" pitchFamily="34" charset="0"/>
            </a:endParaRPr>
          </a:p>
        </p:txBody>
      </p:sp>
      <p:pic>
        <p:nvPicPr>
          <p:cNvPr id="7"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9" name="Title">
            <a:extLst>
              <a:ext uri="{FF2B5EF4-FFF2-40B4-BE49-F238E27FC236}">
                <a16:creationId xmlns:a16="http://schemas.microsoft.com/office/drawing/2014/main" id="{672EC58C-14EB-0ACB-6933-32B3C76D2372}"/>
              </a:ext>
            </a:extLst>
          </p:cNvPr>
          <p:cNvSpPr txBox="1">
            <a:spLocks/>
          </p:cNvSpPr>
          <p:nvPr/>
        </p:nvSpPr>
        <p:spPr bwMode="blackWhite">
          <a:xfrm>
            <a:off x="1507839" y="3692100"/>
            <a:ext cx="632968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1" i="1" kern="1200" cap="all" spc="0" baseline="0">
                <a:solidFill>
                  <a:schemeClr val="bg1"/>
                </a:solidFill>
                <a:latin typeface="Acumin Pro ExtraCondensed" panose="020B0508020202020204" pitchFamily="34" charset="77"/>
                <a:ea typeface="+mj-ea"/>
                <a:cs typeface="+mj-cs"/>
              </a:defRPr>
            </a:lvl1pPr>
          </a:lstStyle>
          <a:p>
            <a:pPr algn="ctr"/>
            <a:r>
              <a:rPr lang="en-US" sz="1400" dirty="0">
                <a:latin typeface="Arial Nova"/>
              </a:rPr>
              <a:t>Bounding Box Regression with Uncertainty for Accurate Object Detection (He et al.)</a:t>
            </a:r>
          </a:p>
        </p:txBody>
      </p:sp>
    </p:spTree>
    <p:extLst>
      <p:ext uri="{BB962C8B-B14F-4D97-AF65-F5344CB8AC3E}">
        <p14:creationId xmlns:p14="http://schemas.microsoft.com/office/powerpoint/2010/main" val="19811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ctrTitle"/>
          </p:nvPr>
        </p:nvSpPr>
        <p:spPr/>
        <p:txBody>
          <a:bodyPr/>
          <a:lstStyle/>
          <a:p>
            <a:r>
              <a:rPr lang="en-US">
                <a:latin typeface="Arial Nova" panose="020B0504020202020204" pitchFamily="34" charset="0"/>
              </a:rPr>
              <a:t>Introduction</a:t>
            </a:r>
          </a:p>
        </p:txBody>
      </p:sp>
      <p:sp>
        <p:nvSpPr>
          <p:cNvPr id="3" name="Subhead">
            <a:extLst>
              <a:ext uri="{FF2B5EF4-FFF2-40B4-BE49-F238E27FC236}">
                <a16:creationId xmlns:a16="http://schemas.microsoft.com/office/drawing/2014/main" id="{64ED6B49-BD5E-0041-B100-6E9FE7E85D35}"/>
              </a:ext>
            </a:extLst>
          </p:cNvPr>
          <p:cNvSpPr>
            <a:spLocks noGrp="1"/>
          </p:cNvSpPr>
          <p:nvPr>
            <p:ph type="subTitle" idx="1"/>
          </p:nvPr>
        </p:nvSpPr>
        <p:spPr>
          <a:xfrm>
            <a:off x="1128501" y="1345166"/>
            <a:ext cx="6925728" cy="338554"/>
          </a:xfrm>
        </p:spPr>
        <p:txBody>
          <a:bodyPr/>
          <a:lstStyle/>
          <a:p>
            <a:r>
              <a:rPr lang="en-US">
                <a:latin typeface="Arial Nova" panose="020B0504020202020204" pitchFamily="34" charset="0"/>
              </a:rPr>
              <a:t>Current challenges in Object Localization</a:t>
            </a:r>
          </a:p>
        </p:txBody>
      </p:sp>
      <p:sp>
        <p:nvSpPr>
          <p:cNvPr id="4" name="Body Text">
            <a:extLst>
              <a:ext uri="{FF2B5EF4-FFF2-40B4-BE49-F238E27FC236}">
                <a16:creationId xmlns:a16="http://schemas.microsoft.com/office/drawing/2014/main" id="{A576C15D-F831-C840-A05A-A5EF685D5411}"/>
              </a:ext>
            </a:extLst>
          </p:cNvPr>
          <p:cNvSpPr>
            <a:spLocks noGrp="1"/>
          </p:cNvSpPr>
          <p:nvPr>
            <p:ph type="body" sz="quarter" idx="14"/>
          </p:nvPr>
        </p:nvSpPr>
        <p:spPr>
          <a:xfrm>
            <a:off x="1128501" y="1835153"/>
            <a:ext cx="3303098" cy="1948447"/>
          </a:xfrm>
        </p:spPr>
        <p:txBody>
          <a:bodyPr vert="horz" lIns="0" tIns="0" rIns="0" bIns="0" rtlCol="0" anchor="t">
            <a:normAutofit fontScale="85000" lnSpcReduction="20000"/>
          </a:bodyPr>
          <a:lstStyle/>
          <a:p>
            <a:r>
              <a:rPr lang="en-US" dirty="0">
                <a:latin typeface="Arial Nova"/>
              </a:rPr>
              <a:t>Various ambiguities in ground-truth bounding box locations</a:t>
            </a:r>
            <a:endParaRPr lang="en-US" dirty="0">
              <a:latin typeface="Arial Nova" panose="020B0504020202020204" pitchFamily="34" charset="0"/>
            </a:endParaRPr>
          </a:p>
          <a:p>
            <a:pPr lvl="0"/>
            <a:endParaRPr lang="en-US" dirty="0">
              <a:latin typeface="Arial Nova" panose="020B0504020202020204" pitchFamily="34" charset="0"/>
            </a:endParaRPr>
          </a:p>
          <a:p>
            <a:pPr lvl="0"/>
            <a:r>
              <a:rPr lang="en-US" dirty="0">
                <a:latin typeface="Arial Nova"/>
              </a:rPr>
              <a:t>Incorrect labelling in large-scale object detection datasets e.g., MS-COCO</a:t>
            </a:r>
          </a:p>
          <a:p>
            <a:pPr lvl="0"/>
            <a:endParaRPr lang="en-US" dirty="0">
              <a:latin typeface="Arial Nova" panose="020B0504020202020204" pitchFamily="34" charset="0"/>
            </a:endParaRPr>
          </a:p>
          <a:p>
            <a:pPr lvl="0">
              <a:defRPr/>
            </a:pPr>
            <a:r>
              <a:rPr lang="en-US" dirty="0">
                <a:latin typeface="Arial Nova"/>
              </a:rPr>
              <a:t>Objects might be occluded, and object boundaries might not be visible</a:t>
            </a:r>
          </a:p>
        </p:txBody>
      </p:sp>
      <p:pic>
        <p:nvPicPr>
          <p:cNvPr id="8" name="Purdue CoBrand">
            <a:extLst>
              <a:ext uri="{FF2B5EF4-FFF2-40B4-BE49-F238E27FC236}">
                <a16:creationId xmlns:a16="http://schemas.microsoft.com/office/drawing/2014/main" id="{DAF4B4A5-130A-0D4D-9089-CA01E6FA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Date ">
            <a:extLst>
              <a:ext uri="{FF2B5EF4-FFF2-40B4-BE49-F238E27FC236}">
                <a16:creationId xmlns:a16="http://schemas.microsoft.com/office/drawing/2014/main" id="{D1F3D237-95C6-7F44-886F-39CEF591E852}"/>
              </a:ext>
            </a:extLst>
          </p:cNvPr>
          <p:cNvSpPr>
            <a:spLocks noGrp="1"/>
          </p:cNvSpPr>
          <p:nvPr>
            <p:ph type="dt" sz="half" idx="10"/>
          </p:nvPr>
        </p:nvSpPr>
        <p:spPr>
          <a:xfrm>
            <a:off x="6936376" y="6220740"/>
            <a:ext cx="904409" cy="323968"/>
          </a:xfrm>
        </p:spPr>
        <p:txBody>
          <a:bodyPr/>
          <a:lstStyle/>
          <a:p>
            <a:fld id="{4127BF28-8E52-EB4D-8A7B-6C7DC4946F53}" type="datetime1">
              <a:rPr lang="en-US" smtClean="0">
                <a:latin typeface="Arial Nova" panose="020B0504020202020204" pitchFamily="34" charset="0"/>
              </a:rPr>
              <a:t>12/2/2022</a:t>
            </a:fld>
            <a:endParaRPr lang="en-US">
              <a:latin typeface="Arial Nova" panose="020B0504020202020204" pitchFamily="34" charset="0"/>
            </a:endParaRPr>
          </a:p>
        </p:txBody>
      </p:sp>
      <p:sp>
        <p:nvSpPr>
          <p:cNvPr id="7" name="Slide Number">
            <a:extLst>
              <a:ext uri="{FF2B5EF4-FFF2-40B4-BE49-F238E27FC236}">
                <a16:creationId xmlns:a16="http://schemas.microsoft.com/office/drawing/2014/main" id="{0343A167-D916-344F-9C29-C33AA2CD1DF2}"/>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2</a:t>
            </a:fld>
            <a:endParaRPr lang="en-US">
              <a:latin typeface="Arial Nova" panose="020B0504020202020204" pitchFamily="34" charset="0"/>
            </a:endParaRPr>
          </a:p>
        </p:txBody>
      </p:sp>
      <p:sp>
        <p:nvSpPr>
          <p:cNvPr id="10" name="Body Text">
            <a:extLst>
              <a:ext uri="{FF2B5EF4-FFF2-40B4-BE49-F238E27FC236}">
                <a16:creationId xmlns:a16="http://schemas.microsoft.com/office/drawing/2014/main" id="{A6457313-5D3A-DC09-FF9A-0C23D7788E19}"/>
              </a:ext>
            </a:extLst>
          </p:cNvPr>
          <p:cNvSpPr txBox="1">
            <a:spLocks/>
          </p:cNvSpPr>
          <p:nvPr/>
        </p:nvSpPr>
        <p:spPr>
          <a:xfrm>
            <a:off x="4774465" y="1781887"/>
            <a:ext cx="3535034" cy="2000166"/>
          </a:xfrm>
          <a:prstGeom prst="rect">
            <a:avLst/>
          </a:prstGeom>
        </p:spPr>
        <p:txBody>
          <a:bodyPr vert="horz" lIns="0" tIns="0" rIns="0" bIns="0" rtlCol="0" anchor="t">
            <a:normAutofit fontScale="85000" lnSpcReduction="2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Arial Nova"/>
              </a:rPr>
              <a:t>Most </a:t>
            </a:r>
            <a:r>
              <a:rPr lang="en-US">
                <a:latin typeface="Arial Nova"/>
              </a:rPr>
              <a:t>object detectors use Smooth-L1 Loss which is not always suitable for</a:t>
            </a:r>
            <a:r>
              <a:rPr lang="en-US" dirty="0">
                <a:latin typeface="Arial Nova"/>
              </a:rPr>
              <a:t> bounding box</a:t>
            </a:r>
            <a:r>
              <a:rPr lang="en-US">
                <a:latin typeface="Arial Nova"/>
              </a:rPr>
              <a:t> regression</a:t>
            </a:r>
            <a:endParaRPr lang="en-US">
              <a:latin typeface="Arial Nova" panose="020B0504020202020204" pitchFamily="34" charset="0"/>
            </a:endParaRPr>
          </a:p>
          <a:p>
            <a:endParaRPr lang="en-US">
              <a:latin typeface="Arial Nova" panose="020B0504020202020204" pitchFamily="34" charset="0"/>
            </a:endParaRPr>
          </a:p>
          <a:p>
            <a:r>
              <a:rPr lang="en-US" dirty="0">
                <a:latin typeface="Arial Nova"/>
              </a:rPr>
              <a:t>High classification score does not always mean accurate bounding box regression</a:t>
            </a:r>
          </a:p>
          <a:p>
            <a:endParaRPr lang="en-US">
              <a:latin typeface="Arial Nova" panose="020B0504020202020204" pitchFamily="34" charset="0"/>
            </a:endParaRPr>
          </a:p>
          <a:p>
            <a:pPr>
              <a:defRPr/>
            </a:pPr>
            <a:r>
              <a:rPr lang="en-US" dirty="0">
                <a:latin typeface="Arial Nova"/>
              </a:rPr>
              <a:t>Localization uncertainties not captured by the object detection model</a:t>
            </a:r>
          </a:p>
        </p:txBody>
      </p:sp>
      <p:pic>
        <p:nvPicPr>
          <p:cNvPr id="13" name="Picture 12">
            <a:extLst>
              <a:ext uri="{FF2B5EF4-FFF2-40B4-BE49-F238E27FC236}">
                <a16:creationId xmlns:a16="http://schemas.microsoft.com/office/drawing/2014/main" id="{E22C8A4C-A01A-5179-FD34-E1731DC428DC}"/>
              </a:ext>
            </a:extLst>
          </p:cNvPr>
          <p:cNvPicPr>
            <a:picLocks noChangeAspect="1"/>
          </p:cNvPicPr>
          <p:nvPr/>
        </p:nvPicPr>
        <p:blipFill>
          <a:blip r:embed="rId3"/>
          <a:stretch>
            <a:fillRect/>
          </a:stretch>
        </p:blipFill>
        <p:spPr>
          <a:xfrm>
            <a:off x="5563372" y="3684715"/>
            <a:ext cx="1962309" cy="2008034"/>
          </a:xfrm>
          <a:prstGeom prst="rect">
            <a:avLst/>
          </a:prstGeom>
        </p:spPr>
      </p:pic>
      <p:pic>
        <p:nvPicPr>
          <p:cNvPr id="15" name="Picture 14">
            <a:extLst>
              <a:ext uri="{FF2B5EF4-FFF2-40B4-BE49-F238E27FC236}">
                <a16:creationId xmlns:a16="http://schemas.microsoft.com/office/drawing/2014/main" id="{9A93A73E-6269-F2E0-E0E9-F217E61E562E}"/>
              </a:ext>
            </a:extLst>
          </p:cNvPr>
          <p:cNvPicPr>
            <a:picLocks noChangeAspect="1"/>
          </p:cNvPicPr>
          <p:nvPr/>
        </p:nvPicPr>
        <p:blipFill>
          <a:blip r:embed="rId4"/>
          <a:stretch>
            <a:fillRect/>
          </a:stretch>
        </p:blipFill>
        <p:spPr>
          <a:xfrm>
            <a:off x="1464077" y="3724817"/>
            <a:ext cx="2453347" cy="1850216"/>
          </a:xfrm>
          <a:prstGeom prst="rect">
            <a:avLst/>
          </a:prstGeom>
        </p:spPr>
      </p:pic>
      <p:sp>
        <p:nvSpPr>
          <p:cNvPr id="5" name="TextBox 4">
            <a:extLst>
              <a:ext uri="{FF2B5EF4-FFF2-40B4-BE49-F238E27FC236}">
                <a16:creationId xmlns:a16="http://schemas.microsoft.com/office/drawing/2014/main" id="{B247EF0C-BDE6-5063-175C-F6BB80A321B5}"/>
              </a:ext>
            </a:extLst>
          </p:cNvPr>
          <p:cNvSpPr txBox="1"/>
          <p:nvPr/>
        </p:nvSpPr>
        <p:spPr>
          <a:xfrm>
            <a:off x="1119727" y="5797750"/>
            <a:ext cx="32841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Nova"/>
              </a:rPr>
              <a:t>Image: Credit to He et al.</a:t>
            </a:r>
          </a:p>
        </p:txBody>
      </p:sp>
    </p:spTree>
    <p:extLst>
      <p:ext uri="{BB962C8B-B14F-4D97-AF65-F5344CB8AC3E}">
        <p14:creationId xmlns:p14="http://schemas.microsoft.com/office/powerpoint/2010/main" val="18338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a:latin typeface="Arial Nova" panose="020B0504020202020204" pitchFamily="34" charset="0"/>
              </a:rPr>
              <a:t>Problem Statement</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973343" y="1096913"/>
            <a:ext cx="7421919" cy="1026006"/>
          </a:xfrm>
        </p:spPr>
        <p:txBody>
          <a:bodyPr/>
          <a:lstStyle/>
          <a:p>
            <a:r>
              <a:rPr lang="en-US" dirty="0">
                <a:latin typeface="Arial Nova"/>
              </a:rPr>
              <a:t>Use KL-Loss for Bounding Box Regression based on the paper “Bounding Box Regression with Uncertainty for Accurate Object Detection” (He et al.)</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770810" y="2432804"/>
            <a:ext cx="8002857" cy="1813734"/>
          </a:xfrm>
        </p:spPr>
        <p:txBody>
          <a:bodyPr vert="horz" lIns="0" tIns="0" rIns="0" bIns="0" rtlCol="0" anchor="t">
            <a:normAutofit fontScale="92500" lnSpcReduction="20000"/>
          </a:bodyPr>
          <a:lstStyle/>
          <a:p>
            <a:pPr lvl="0"/>
            <a:r>
              <a:rPr lang="en-US" dirty="0">
                <a:latin typeface="Arial Nova"/>
              </a:rPr>
              <a:t>Predicted bounding box coordinates modelled as Gaussian distribution</a:t>
            </a:r>
          </a:p>
          <a:p>
            <a:pPr lvl="0"/>
            <a:endParaRPr lang="en-US" dirty="0">
              <a:latin typeface="Arial Nova" panose="020B0504020202020204" pitchFamily="34" charset="0"/>
            </a:endParaRPr>
          </a:p>
          <a:p>
            <a:pPr lvl="0"/>
            <a:r>
              <a:rPr lang="en-US" dirty="0">
                <a:latin typeface="Arial Nova"/>
              </a:rPr>
              <a:t>Ground-truth bounding box coordinates modelled as Dirac-delta functions</a:t>
            </a:r>
          </a:p>
          <a:p>
            <a:pPr lvl="0"/>
            <a:endParaRPr lang="en-US" dirty="0">
              <a:latin typeface="Arial Nova" panose="020B0504020202020204" pitchFamily="34" charset="0"/>
            </a:endParaRPr>
          </a:p>
          <a:p>
            <a:pPr lvl="0">
              <a:defRPr/>
            </a:pPr>
            <a:r>
              <a:rPr lang="en-US" dirty="0">
                <a:latin typeface="Arial Nova"/>
              </a:rPr>
              <a:t>Use predicted localization variance in computing box regression loss</a:t>
            </a:r>
          </a:p>
          <a:p>
            <a:pPr lvl="0">
              <a:defRPr/>
            </a:pPr>
            <a:endParaRPr lang="en-US" dirty="0">
              <a:latin typeface="Arial Nova" panose="020B0504020202020204" pitchFamily="34" charset="0"/>
            </a:endParaRPr>
          </a:p>
          <a:p>
            <a:pPr>
              <a:defRPr/>
            </a:pPr>
            <a:r>
              <a:rPr lang="en-US" dirty="0">
                <a:latin typeface="Arial Nova"/>
              </a:rPr>
              <a:t>Select better box detections using “Variance-Voting” like Soft-NMS(Non- Maximum </a:t>
            </a:r>
            <a:r>
              <a:rPr lang="en-US" dirty="0">
                <a:latin typeface="Acumin Pro"/>
              </a:rPr>
              <a:t>S</a:t>
            </a:r>
            <a:r>
              <a:rPr lang="en-US" dirty="0">
                <a:latin typeface="Arial Nova"/>
              </a:rPr>
              <a:t>uppression)</a:t>
            </a:r>
            <a:endParaRPr lang="en-US" dirty="0">
              <a:latin typeface="Arial Nova" panose="020B0504020202020204" pitchFamily="34" charset="0"/>
            </a:endParaRPr>
          </a:p>
          <a:p>
            <a:pPr marL="0" lvl="0" indent="0">
              <a:buNone/>
              <a:defRPr/>
            </a:pPr>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12/2/2022</a:t>
            </a:fld>
            <a:endParaRPr lang="en-US">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3</a:t>
            </a:fld>
            <a:endParaRPr lang="en-US">
              <a:latin typeface="Arial Nova" panose="020B0504020202020204" pitchFamily="34" charset="0"/>
            </a:endParaRPr>
          </a:p>
        </p:txBody>
      </p:sp>
      <p:pic>
        <p:nvPicPr>
          <p:cNvPr id="9" name="Picture 8">
            <a:extLst>
              <a:ext uri="{FF2B5EF4-FFF2-40B4-BE49-F238E27FC236}">
                <a16:creationId xmlns:a16="http://schemas.microsoft.com/office/drawing/2014/main" id="{D592DF61-A08D-E587-31D1-8776531CAB22}"/>
              </a:ext>
            </a:extLst>
          </p:cNvPr>
          <p:cNvPicPr>
            <a:picLocks noChangeAspect="1"/>
          </p:cNvPicPr>
          <p:nvPr/>
        </p:nvPicPr>
        <p:blipFill>
          <a:blip r:embed="rId4"/>
          <a:stretch>
            <a:fillRect/>
          </a:stretch>
        </p:blipFill>
        <p:spPr>
          <a:xfrm>
            <a:off x="2571576" y="4257477"/>
            <a:ext cx="4000847" cy="1606857"/>
          </a:xfrm>
          <a:prstGeom prst="rect">
            <a:avLst/>
          </a:prstGeom>
        </p:spPr>
      </p:pic>
      <p:sp>
        <p:nvSpPr>
          <p:cNvPr id="10" name="TextBox 9">
            <a:extLst>
              <a:ext uri="{FF2B5EF4-FFF2-40B4-BE49-F238E27FC236}">
                <a16:creationId xmlns:a16="http://schemas.microsoft.com/office/drawing/2014/main" id="{08C6371B-26F0-7AE3-14CF-B9F035FFFCA9}"/>
              </a:ext>
            </a:extLst>
          </p:cNvPr>
          <p:cNvSpPr txBox="1"/>
          <p:nvPr/>
        </p:nvSpPr>
        <p:spPr>
          <a:xfrm>
            <a:off x="768035" y="5808094"/>
            <a:ext cx="32841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Nova"/>
              </a:rPr>
              <a:t>Image: Credit to He et al.</a:t>
            </a:r>
          </a:p>
        </p:txBody>
      </p:sp>
    </p:spTree>
    <p:extLst>
      <p:ext uri="{BB962C8B-B14F-4D97-AF65-F5344CB8AC3E}">
        <p14:creationId xmlns:p14="http://schemas.microsoft.com/office/powerpoint/2010/main" val="44590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a:latin typeface="Arial Nova" panose="020B0504020202020204" pitchFamily="34" charset="0"/>
              </a:rPr>
              <a:t>Algorithms</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1029439" y="1374483"/>
            <a:ext cx="2768796" cy="338554"/>
          </a:xfrm>
        </p:spPr>
        <p:txBody>
          <a:bodyPr/>
          <a:lstStyle/>
          <a:p>
            <a:r>
              <a:rPr lang="en-US">
                <a:latin typeface="Arial Nova" panose="020B0504020202020204" pitchFamily="34" charset="0"/>
              </a:rPr>
              <a:t>KL-Loss </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925002" y="1952712"/>
            <a:ext cx="3522387" cy="2383552"/>
          </a:xfrm>
        </p:spPr>
        <p:txBody>
          <a:bodyPr vert="horz" lIns="0" tIns="0" rIns="0" bIns="0" rtlCol="0" anchor="t">
            <a:normAutofit fontScale="92500" lnSpcReduction="10000"/>
          </a:bodyPr>
          <a:lstStyle/>
          <a:p>
            <a:pPr lvl="0"/>
            <a:r>
              <a:rPr lang="en-US" dirty="0">
                <a:latin typeface="Arial Nova"/>
              </a:rPr>
              <a:t>Calculate the KL Divergence between the Gaussian and Delta distributions</a:t>
            </a:r>
          </a:p>
          <a:p>
            <a:pPr lvl="0"/>
            <a:endParaRPr lang="en-US">
              <a:latin typeface="Arial Nova" panose="020B0504020202020204" pitchFamily="34" charset="0"/>
            </a:endParaRPr>
          </a:p>
          <a:p>
            <a:r>
              <a:rPr lang="en-US" dirty="0">
                <a:latin typeface="Arial Nova"/>
              </a:rPr>
              <a:t>If variance is 1, KL-Loss is similar to Smooth-L1 Loss</a:t>
            </a:r>
          </a:p>
          <a:p>
            <a:pPr lvl="0"/>
            <a:endParaRPr lang="en-US">
              <a:latin typeface="Arial Nova" panose="020B0504020202020204" pitchFamily="34" charset="0"/>
            </a:endParaRPr>
          </a:p>
          <a:p>
            <a:pPr lvl="0">
              <a:defRPr/>
            </a:pPr>
            <a:r>
              <a:rPr lang="en-US" dirty="0">
                <a:latin typeface="Arial Nova"/>
              </a:rPr>
              <a:t>KL-Loss depends on </a:t>
            </a:r>
            <a:r>
              <a:rPr lang="el-GR" dirty="0">
                <a:latin typeface="Arial Nova"/>
              </a:rPr>
              <a:t>α</a:t>
            </a:r>
            <a:r>
              <a:rPr lang="en-IN" dirty="0">
                <a:latin typeface="Arial Nova"/>
              </a:rPr>
              <a:t> = </a:t>
            </a:r>
            <a:r>
              <a:rPr lang="en-US" dirty="0">
                <a:latin typeface="Arial Nova"/>
              </a:rPr>
              <a:t>log(</a:t>
            </a:r>
            <a:r>
              <a:rPr lang="el-GR" dirty="0">
                <a:latin typeface="Arial Nova"/>
              </a:rPr>
              <a:t>σ</a:t>
            </a:r>
            <a:r>
              <a:rPr lang="en-IN" baseline="30000" dirty="0">
                <a:latin typeface="Arial Nova"/>
              </a:rPr>
              <a:t>2</a:t>
            </a:r>
            <a:r>
              <a:rPr lang="en-US" dirty="0">
                <a:latin typeface="Arial Nova"/>
              </a:rPr>
              <a:t>) where </a:t>
            </a:r>
            <a:r>
              <a:rPr lang="el-GR" dirty="0">
                <a:latin typeface="Arial Nova"/>
              </a:rPr>
              <a:t>σ</a:t>
            </a:r>
            <a:r>
              <a:rPr lang="en-IN" baseline="30000" dirty="0">
                <a:latin typeface="Arial Nova"/>
              </a:rPr>
              <a:t>2 </a:t>
            </a:r>
            <a:r>
              <a:rPr lang="en-US" dirty="0">
                <a:latin typeface="Arial Nova"/>
              </a:rPr>
              <a:t>is the variance. Network predicts </a:t>
            </a:r>
            <a:r>
              <a:rPr lang="el-GR" dirty="0">
                <a:latin typeface="Arial Nova"/>
              </a:rPr>
              <a:t>α</a:t>
            </a:r>
            <a:r>
              <a:rPr lang="en-IN" dirty="0">
                <a:latin typeface="Arial Nova"/>
              </a:rPr>
              <a:t>.</a:t>
            </a:r>
            <a:endParaRPr lang="en-US" dirty="0">
              <a:latin typeface="Arial Nova"/>
            </a:endParaRP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12/2/2022</a:t>
            </a:fld>
            <a:endParaRPr lang="en-US">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4</a:t>
            </a:fld>
            <a:endParaRPr lang="en-US">
              <a:latin typeface="Arial Nova" panose="020B0504020202020204" pitchFamily="34" charset="0"/>
            </a:endParaRPr>
          </a:p>
        </p:txBody>
      </p:sp>
      <p:sp>
        <p:nvSpPr>
          <p:cNvPr id="8" name="Body Text">
            <a:extLst>
              <a:ext uri="{FF2B5EF4-FFF2-40B4-BE49-F238E27FC236}">
                <a16:creationId xmlns:a16="http://schemas.microsoft.com/office/drawing/2014/main" id="{504C8906-0A7B-F82C-9877-B990B512DE1E}"/>
              </a:ext>
            </a:extLst>
          </p:cNvPr>
          <p:cNvSpPr txBox="1">
            <a:spLocks/>
          </p:cNvSpPr>
          <p:nvPr/>
        </p:nvSpPr>
        <p:spPr>
          <a:xfrm>
            <a:off x="4589458" y="1892682"/>
            <a:ext cx="3534914" cy="2393122"/>
          </a:xfrm>
          <a:prstGeom prst="rect">
            <a:avLst/>
          </a:prstGeom>
        </p:spPr>
        <p:txBody>
          <a:bodyPr vert="horz" lIns="0" tIns="0" rIns="0" bIns="0" rtlCol="0" anchor="t">
            <a:normAutofit fontScale="92500" lnSpcReduction="2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Arial Nova"/>
              </a:rPr>
              <a:t>Assign weights to neighboring detections to improve location</a:t>
            </a:r>
          </a:p>
          <a:p>
            <a:endParaRPr lang="en-US" dirty="0">
              <a:latin typeface="Arial Nova" panose="020B0504020202020204" pitchFamily="34" charset="0"/>
            </a:endParaRPr>
          </a:p>
          <a:p>
            <a:r>
              <a:rPr lang="en-US" dirty="0">
                <a:latin typeface="Arial Nova"/>
              </a:rPr>
              <a:t>Larger IoU and lower localization variance gets higher voting score</a:t>
            </a:r>
          </a:p>
          <a:p>
            <a:endParaRPr lang="en-US">
              <a:latin typeface="Arial Nova" panose="020B0504020202020204" pitchFamily="34" charset="0"/>
            </a:endParaRPr>
          </a:p>
          <a:p>
            <a:pPr>
              <a:defRPr/>
            </a:pPr>
            <a:r>
              <a:rPr lang="en-US" dirty="0">
                <a:latin typeface="Arial Nova"/>
              </a:rPr>
              <a:t>Does not depend on classification score as higher classification score does not necessarily mean higher localization confidence</a:t>
            </a:r>
          </a:p>
          <a:p>
            <a:r>
              <a:rPr lang="en-US" dirty="0">
                <a:latin typeface="Arial Nova"/>
              </a:rPr>
              <a:t>Can be done along with soft-NMS</a:t>
            </a:r>
            <a:endParaRPr lang="en-US" dirty="0" err="1">
              <a:latin typeface="Arial Nova" panose="020B0504020202020204" pitchFamily="34" charset="0"/>
            </a:endParaRPr>
          </a:p>
          <a:p>
            <a:endParaRPr lang="en-US">
              <a:latin typeface="Arial Nova" panose="020B0504020202020204" pitchFamily="34" charset="0"/>
            </a:endParaRPr>
          </a:p>
        </p:txBody>
      </p:sp>
      <p:sp>
        <p:nvSpPr>
          <p:cNvPr id="9" name="Subhead">
            <a:extLst>
              <a:ext uri="{FF2B5EF4-FFF2-40B4-BE49-F238E27FC236}">
                <a16:creationId xmlns:a16="http://schemas.microsoft.com/office/drawing/2014/main" id="{FAC4289B-9757-FE10-9584-FEA290FBEF10}"/>
              </a:ext>
            </a:extLst>
          </p:cNvPr>
          <p:cNvSpPr txBox="1">
            <a:spLocks/>
          </p:cNvSpPr>
          <p:nvPr/>
        </p:nvSpPr>
        <p:spPr>
          <a:xfrm>
            <a:off x="4692897" y="1345166"/>
            <a:ext cx="276879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Arial Nova" panose="020B0504020202020204" pitchFamily="34" charset="0"/>
              </a:rPr>
              <a:t>Variance Voting</a:t>
            </a:r>
          </a:p>
        </p:txBody>
      </p:sp>
      <p:pic>
        <p:nvPicPr>
          <p:cNvPr id="11" name="Picture 10">
            <a:extLst>
              <a:ext uri="{FF2B5EF4-FFF2-40B4-BE49-F238E27FC236}">
                <a16:creationId xmlns:a16="http://schemas.microsoft.com/office/drawing/2014/main" id="{3EA5CCE3-3046-E8F4-0478-396E0EA154B7}"/>
              </a:ext>
            </a:extLst>
          </p:cNvPr>
          <p:cNvPicPr>
            <a:picLocks noChangeAspect="1"/>
          </p:cNvPicPr>
          <p:nvPr/>
        </p:nvPicPr>
        <p:blipFill>
          <a:blip r:embed="rId4"/>
          <a:stretch>
            <a:fillRect/>
          </a:stretch>
        </p:blipFill>
        <p:spPr>
          <a:xfrm>
            <a:off x="880237" y="4801589"/>
            <a:ext cx="4020524" cy="682608"/>
          </a:xfrm>
          <a:prstGeom prst="rect">
            <a:avLst/>
          </a:prstGeom>
        </p:spPr>
      </p:pic>
      <p:pic>
        <p:nvPicPr>
          <p:cNvPr id="13" name="Picture 12">
            <a:extLst>
              <a:ext uri="{FF2B5EF4-FFF2-40B4-BE49-F238E27FC236}">
                <a16:creationId xmlns:a16="http://schemas.microsoft.com/office/drawing/2014/main" id="{E0CD5F65-4677-E5A2-7376-90E96B48510F}"/>
              </a:ext>
            </a:extLst>
          </p:cNvPr>
          <p:cNvPicPr>
            <a:picLocks noChangeAspect="1"/>
          </p:cNvPicPr>
          <p:nvPr/>
        </p:nvPicPr>
        <p:blipFill>
          <a:blip r:embed="rId5"/>
          <a:stretch>
            <a:fillRect/>
          </a:stretch>
        </p:blipFill>
        <p:spPr>
          <a:xfrm>
            <a:off x="5231535" y="4338163"/>
            <a:ext cx="2796342" cy="1594957"/>
          </a:xfrm>
          <a:prstGeom prst="rect">
            <a:avLst/>
          </a:prstGeom>
        </p:spPr>
      </p:pic>
      <p:sp>
        <p:nvSpPr>
          <p:cNvPr id="12" name="TextBox 11">
            <a:extLst>
              <a:ext uri="{FF2B5EF4-FFF2-40B4-BE49-F238E27FC236}">
                <a16:creationId xmlns:a16="http://schemas.microsoft.com/office/drawing/2014/main" id="{68C6F115-8376-CFD5-12B4-DDEE0B80D6B9}"/>
              </a:ext>
            </a:extLst>
          </p:cNvPr>
          <p:cNvSpPr txBox="1"/>
          <p:nvPr/>
        </p:nvSpPr>
        <p:spPr>
          <a:xfrm>
            <a:off x="1026632" y="5746031"/>
            <a:ext cx="32841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Nova"/>
              </a:rPr>
              <a:t>Image: Credit to He et al.</a:t>
            </a:r>
          </a:p>
        </p:txBody>
      </p:sp>
    </p:spTree>
    <p:extLst>
      <p:ext uri="{BB962C8B-B14F-4D97-AF65-F5344CB8AC3E}">
        <p14:creationId xmlns:p14="http://schemas.microsoft.com/office/powerpoint/2010/main" val="75905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437F-7BF5-FBAF-959F-ED4AD64D440C}"/>
              </a:ext>
            </a:extLst>
          </p:cNvPr>
          <p:cNvSpPr>
            <a:spLocks noGrp="1"/>
          </p:cNvSpPr>
          <p:nvPr>
            <p:ph type="ctrTitle"/>
          </p:nvPr>
        </p:nvSpPr>
        <p:spPr/>
        <p:txBody>
          <a:bodyPr/>
          <a:lstStyle/>
          <a:p>
            <a:r>
              <a:rPr lang="en-IN">
                <a:latin typeface="Arial Nova" panose="020B0504020202020204" pitchFamily="34" charset="0"/>
              </a:rPr>
              <a:t>Implementation</a:t>
            </a:r>
          </a:p>
        </p:txBody>
      </p:sp>
      <p:sp>
        <p:nvSpPr>
          <p:cNvPr id="3" name="Subtitle 2">
            <a:extLst>
              <a:ext uri="{FF2B5EF4-FFF2-40B4-BE49-F238E27FC236}">
                <a16:creationId xmlns:a16="http://schemas.microsoft.com/office/drawing/2014/main" id="{4ECB4D90-DDCF-AC63-C9B3-87AAD6F697F0}"/>
              </a:ext>
            </a:extLst>
          </p:cNvPr>
          <p:cNvSpPr>
            <a:spLocks noGrp="1"/>
          </p:cNvSpPr>
          <p:nvPr>
            <p:ph type="subTitle" idx="1"/>
          </p:nvPr>
        </p:nvSpPr>
        <p:spPr>
          <a:xfrm>
            <a:off x="1358283" y="1345166"/>
            <a:ext cx="6977849" cy="677108"/>
          </a:xfrm>
        </p:spPr>
        <p:txBody>
          <a:bodyPr/>
          <a:lstStyle/>
          <a:p>
            <a:r>
              <a:rPr lang="en-IN" dirty="0">
                <a:latin typeface="Arial Nova"/>
              </a:rPr>
              <a:t>KL-Loss and Var-Voting implemented in Pytorch. Original implementation in Caffe2 using Detectron.</a:t>
            </a:r>
          </a:p>
        </p:txBody>
      </p:sp>
      <p:sp>
        <p:nvSpPr>
          <p:cNvPr id="4" name="Text Placeholder 3">
            <a:extLst>
              <a:ext uri="{FF2B5EF4-FFF2-40B4-BE49-F238E27FC236}">
                <a16:creationId xmlns:a16="http://schemas.microsoft.com/office/drawing/2014/main" id="{044AE376-3597-29DB-0B84-23AD59228791}"/>
              </a:ext>
            </a:extLst>
          </p:cNvPr>
          <p:cNvSpPr>
            <a:spLocks noGrp="1"/>
          </p:cNvSpPr>
          <p:nvPr>
            <p:ph type="body" sz="quarter" idx="14"/>
          </p:nvPr>
        </p:nvSpPr>
        <p:spPr>
          <a:xfrm>
            <a:off x="1210408" y="2170550"/>
            <a:ext cx="7122229" cy="1988599"/>
          </a:xfrm>
        </p:spPr>
        <p:txBody>
          <a:bodyPr vert="horz" lIns="0" tIns="0" rIns="0" bIns="0" rtlCol="0" anchor="t">
            <a:normAutofit/>
          </a:bodyPr>
          <a:lstStyle/>
          <a:p>
            <a:r>
              <a:rPr lang="en-IN" dirty="0">
                <a:latin typeface="Arial Nova"/>
              </a:rPr>
              <a:t>Used </a:t>
            </a:r>
            <a:r>
              <a:rPr lang="en-IN" b="1" dirty="0">
                <a:latin typeface="Arial Nova"/>
              </a:rPr>
              <a:t>Faster-RCNN Resnet-50-FPN</a:t>
            </a:r>
            <a:r>
              <a:rPr lang="en-IN" dirty="0">
                <a:latin typeface="Arial Nova"/>
              </a:rPr>
              <a:t> backbone model pretrained on MS-COCO dataset with 90 classes</a:t>
            </a:r>
          </a:p>
          <a:p>
            <a:r>
              <a:rPr lang="en-IN" dirty="0">
                <a:solidFill>
                  <a:srgbClr val="000000"/>
                </a:solidFill>
                <a:latin typeface="Arial Nova"/>
              </a:rPr>
              <a:t>Modified architecture to predict box localization variance </a:t>
            </a:r>
            <a:endParaRPr lang="en-IN" dirty="0">
              <a:solidFill>
                <a:srgbClr val="000000"/>
              </a:solidFill>
              <a:latin typeface="Arial Nova" panose="020B0504020202020204" pitchFamily="34" charset="0"/>
            </a:endParaRPr>
          </a:p>
          <a:p>
            <a:r>
              <a:rPr lang="en-IN" dirty="0">
                <a:latin typeface="Arial Nova"/>
              </a:rPr>
              <a:t>Incorporated KL-Loss and Var-Voting algorithms</a:t>
            </a:r>
          </a:p>
          <a:p>
            <a:r>
              <a:rPr lang="en-IN" dirty="0">
                <a:latin typeface="Arial Nova"/>
              </a:rPr>
              <a:t>Trained and validated on PASCAL-VOC(2007) data with 20 classes</a:t>
            </a:r>
          </a:p>
          <a:p>
            <a:r>
              <a:rPr lang="en-IN" dirty="0">
                <a:latin typeface="Arial Nova"/>
              </a:rPr>
              <a:t>Compared with the existing implementation based on </a:t>
            </a:r>
            <a:r>
              <a:rPr lang="en-IN" b="1" dirty="0">
                <a:latin typeface="Arial Nova"/>
              </a:rPr>
              <a:t>mAP</a:t>
            </a:r>
            <a:r>
              <a:rPr lang="en-IN" dirty="0">
                <a:latin typeface="Arial Nova"/>
              </a:rPr>
              <a:t>(mean average precision)</a:t>
            </a:r>
          </a:p>
        </p:txBody>
      </p:sp>
      <p:sp>
        <p:nvSpPr>
          <p:cNvPr id="5" name="Date Placeholder 4">
            <a:extLst>
              <a:ext uri="{FF2B5EF4-FFF2-40B4-BE49-F238E27FC236}">
                <a16:creationId xmlns:a16="http://schemas.microsoft.com/office/drawing/2014/main" id="{F6C4439F-B21E-4F92-16D1-C7072F914A96}"/>
              </a:ext>
            </a:extLst>
          </p:cNvPr>
          <p:cNvSpPr>
            <a:spLocks noGrp="1"/>
          </p:cNvSpPr>
          <p:nvPr>
            <p:ph type="dt" sz="half" idx="10"/>
          </p:nvPr>
        </p:nvSpPr>
        <p:spPr/>
        <p:txBody>
          <a:bodyPr/>
          <a:lstStyle/>
          <a:p>
            <a:fld id="{93C70D44-4D52-E745-B943-20C0DA58653C}" type="datetime1">
              <a:rPr lang="en-US" smtClean="0"/>
              <a:pPr/>
              <a:t>12/2/2022</a:t>
            </a:fld>
            <a:endParaRPr lang="en-US"/>
          </a:p>
        </p:txBody>
      </p:sp>
      <p:sp>
        <p:nvSpPr>
          <p:cNvPr id="6" name="Slide Number Placeholder 5">
            <a:extLst>
              <a:ext uri="{FF2B5EF4-FFF2-40B4-BE49-F238E27FC236}">
                <a16:creationId xmlns:a16="http://schemas.microsoft.com/office/drawing/2014/main" id="{B4C20658-6CF1-8522-A922-40C4F7426859}"/>
              </a:ext>
            </a:extLst>
          </p:cNvPr>
          <p:cNvSpPr>
            <a:spLocks noGrp="1"/>
          </p:cNvSpPr>
          <p:nvPr>
            <p:ph type="sldNum" sz="quarter" idx="12"/>
          </p:nvPr>
        </p:nvSpPr>
        <p:spPr/>
        <p:txBody>
          <a:bodyPr/>
          <a:lstStyle/>
          <a:p>
            <a:fld id="{8A7A6979-0714-4377-B894-6BE4C2D6E202}" type="slidenum">
              <a:rPr lang="en-US" smtClean="0"/>
              <a:pPr/>
              <a:t>5</a:t>
            </a:fld>
            <a:endParaRPr lang="en-US"/>
          </a:p>
        </p:txBody>
      </p:sp>
      <p:pic>
        <p:nvPicPr>
          <p:cNvPr id="8" name="Picture 7">
            <a:extLst>
              <a:ext uri="{FF2B5EF4-FFF2-40B4-BE49-F238E27FC236}">
                <a16:creationId xmlns:a16="http://schemas.microsoft.com/office/drawing/2014/main" id="{DC1D62E4-5907-EF32-0DF7-348CD253B62A}"/>
              </a:ext>
            </a:extLst>
          </p:cNvPr>
          <p:cNvPicPr>
            <a:picLocks noChangeAspect="1"/>
          </p:cNvPicPr>
          <p:nvPr/>
        </p:nvPicPr>
        <p:blipFill>
          <a:blip r:embed="rId2"/>
          <a:stretch>
            <a:fillRect/>
          </a:stretch>
        </p:blipFill>
        <p:spPr>
          <a:xfrm>
            <a:off x="852256" y="4120435"/>
            <a:ext cx="3232219" cy="1635754"/>
          </a:xfrm>
          <a:prstGeom prst="rect">
            <a:avLst/>
          </a:prstGeom>
        </p:spPr>
      </p:pic>
      <p:pic>
        <p:nvPicPr>
          <p:cNvPr id="10" name="Picture 9">
            <a:extLst>
              <a:ext uri="{FF2B5EF4-FFF2-40B4-BE49-F238E27FC236}">
                <a16:creationId xmlns:a16="http://schemas.microsoft.com/office/drawing/2014/main" id="{57B5745A-FE06-908D-7A70-52406ED92DA4}"/>
              </a:ext>
            </a:extLst>
          </p:cNvPr>
          <p:cNvPicPr>
            <a:picLocks noChangeAspect="1"/>
          </p:cNvPicPr>
          <p:nvPr/>
        </p:nvPicPr>
        <p:blipFill>
          <a:blip r:embed="rId3"/>
          <a:stretch>
            <a:fillRect/>
          </a:stretch>
        </p:blipFill>
        <p:spPr>
          <a:xfrm>
            <a:off x="4155133" y="4465638"/>
            <a:ext cx="3985431" cy="677107"/>
          </a:xfrm>
          <a:prstGeom prst="rect">
            <a:avLst/>
          </a:prstGeom>
        </p:spPr>
      </p:pic>
      <p:sp>
        <p:nvSpPr>
          <p:cNvPr id="9" name="TextBox 8">
            <a:extLst>
              <a:ext uri="{FF2B5EF4-FFF2-40B4-BE49-F238E27FC236}">
                <a16:creationId xmlns:a16="http://schemas.microsoft.com/office/drawing/2014/main" id="{C55038C0-2D2E-E62D-E095-30FD3B25AC34}"/>
              </a:ext>
            </a:extLst>
          </p:cNvPr>
          <p:cNvSpPr txBox="1"/>
          <p:nvPr/>
        </p:nvSpPr>
        <p:spPr>
          <a:xfrm>
            <a:off x="1119727" y="5797750"/>
            <a:ext cx="32841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Nova"/>
              </a:rPr>
              <a:t>Image: Credit to He et al.</a:t>
            </a:r>
          </a:p>
        </p:txBody>
      </p:sp>
    </p:spTree>
    <p:extLst>
      <p:ext uri="{BB962C8B-B14F-4D97-AF65-F5344CB8AC3E}">
        <p14:creationId xmlns:p14="http://schemas.microsoft.com/office/powerpoint/2010/main" val="4268398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ctrTitle"/>
          </p:nvPr>
        </p:nvSpPr>
        <p:spPr/>
        <p:txBody>
          <a:bodyPr/>
          <a:lstStyle/>
          <a:p>
            <a:r>
              <a:rPr lang="en-US">
                <a:latin typeface="Arial Nova" panose="020B0504020202020204" pitchFamily="34" charset="0"/>
              </a:rPr>
              <a:t>Results</a:t>
            </a:r>
          </a:p>
        </p:txBody>
      </p:sp>
      <p:sp>
        <p:nvSpPr>
          <p:cNvPr id="3" name="Subhead">
            <a:extLst>
              <a:ext uri="{FF2B5EF4-FFF2-40B4-BE49-F238E27FC236}">
                <a16:creationId xmlns:a16="http://schemas.microsoft.com/office/drawing/2014/main" id="{64ED6B49-BD5E-0041-B100-6E9FE7E85D35}"/>
              </a:ext>
            </a:extLst>
          </p:cNvPr>
          <p:cNvSpPr>
            <a:spLocks noGrp="1"/>
          </p:cNvSpPr>
          <p:nvPr>
            <p:ph type="subTitle" idx="1"/>
          </p:nvPr>
        </p:nvSpPr>
        <p:spPr>
          <a:xfrm>
            <a:off x="1045750" y="1014161"/>
            <a:ext cx="7877365" cy="338554"/>
          </a:xfrm>
        </p:spPr>
        <p:txBody>
          <a:bodyPr/>
          <a:lstStyle/>
          <a:p>
            <a:r>
              <a:rPr lang="en-US">
                <a:latin typeface="Arial Nova"/>
              </a:rPr>
              <a:t>Experiments done with existing &amp; custom implementation</a:t>
            </a:r>
            <a:endParaRPr lang="en-US" err="1">
              <a:latin typeface="Arial Nova" panose="020B0504020202020204" pitchFamily="34" charset="0"/>
            </a:endParaRPr>
          </a:p>
        </p:txBody>
      </p:sp>
      <p:sp>
        <p:nvSpPr>
          <p:cNvPr id="4" name="Body Text">
            <a:extLst>
              <a:ext uri="{FF2B5EF4-FFF2-40B4-BE49-F238E27FC236}">
                <a16:creationId xmlns:a16="http://schemas.microsoft.com/office/drawing/2014/main" id="{A576C15D-F831-C840-A05A-A5EF685D5411}"/>
              </a:ext>
            </a:extLst>
          </p:cNvPr>
          <p:cNvSpPr>
            <a:spLocks noGrp="1"/>
          </p:cNvSpPr>
          <p:nvPr>
            <p:ph type="body" sz="quarter" idx="14"/>
          </p:nvPr>
        </p:nvSpPr>
        <p:spPr>
          <a:xfrm>
            <a:off x="1128500" y="1352900"/>
            <a:ext cx="7302273" cy="2031359"/>
          </a:xfrm>
        </p:spPr>
        <p:txBody>
          <a:bodyPr vert="horz" lIns="0" tIns="0" rIns="0" bIns="0" rtlCol="0" anchor="t">
            <a:normAutofit fontScale="77500" lnSpcReduction="20000"/>
          </a:bodyPr>
          <a:lstStyle/>
          <a:p>
            <a:pPr lvl="0"/>
            <a:endParaRPr lang="en-US">
              <a:latin typeface="Arial Nova" panose="020B0504020202020204" pitchFamily="34" charset="0"/>
            </a:endParaRPr>
          </a:p>
          <a:p>
            <a:pPr>
              <a:lnSpc>
                <a:spcPct val="110000"/>
              </a:lnSpc>
            </a:pPr>
            <a:r>
              <a:rPr lang="en-US" dirty="0">
                <a:latin typeface="Arial Nova"/>
              </a:rPr>
              <a:t>Experimented with </a:t>
            </a:r>
            <a:r>
              <a:rPr lang="en-US" dirty="0">
                <a:latin typeface="Acumin Pro"/>
              </a:rPr>
              <a:t>MMDetection </a:t>
            </a:r>
            <a:r>
              <a:rPr lang="en-US" dirty="0">
                <a:latin typeface="Arial Nova"/>
              </a:rPr>
              <a:t>implementation using small sample of MS-COCO data</a:t>
            </a:r>
          </a:p>
          <a:p>
            <a:pPr marL="0" lvl="0" indent="0">
              <a:lnSpc>
                <a:spcPct val="110000"/>
              </a:lnSpc>
              <a:buNone/>
            </a:pPr>
            <a:endParaRPr lang="en-US">
              <a:latin typeface="Arial Nova" panose="020B0504020202020204" pitchFamily="34" charset="0"/>
            </a:endParaRPr>
          </a:p>
          <a:p>
            <a:pPr>
              <a:lnSpc>
                <a:spcPct val="110000"/>
              </a:lnSpc>
            </a:pPr>
            <a:r>
              <a:rPr lang="en-US" dirty="0">
                <a:latin typeface="Arial Nova"/>
              </a:rPr>
              <a:t>Experimented with custom implementation using PASCAL-VOC dataset(5K images)</a:t>
            </a:r>
          </a:p>
          <a:p>
            <a:pPr marL="0" lvl="0" indent="0">
              <a:lnSpc>
                <a:spcPct val="110000"/>
              </a:lnSpc>
              <a:buNone/>
            </a:pPr>
            <a:endParaRPr lang="en-US">
              <a:latin typeface="Arial Nova" panose="020B0504020202020204" pitchFamily="34" charset="0"/>
            </a:endParaRPr>
          </a:p>
          <a:p>
            <a:pPr lvl="0">
              <a:lnSpc>
                <a:spcPct val="110000"/>
              </a:lnSpc>
            </a:pPr>
            <a:r>
              <a:rPr lang="en-US" dirty="0">
                <a:latin typeface="Arial Nova"/>
              </a:rPr>
              <a:t>Conducted ablation experiments by switching on/off var-voting and soft-NMS</a:t>
            </a:r>
          </a:p>
          <a:p>
            <a:pPr lvl="0">
              <a:lnSpc>
                <a:spcPct val="110000"/>
              </a:lnSpc>
            </a:pPr>
            <a:endParaRPr lang="en-US">
              <a:latin typeface="Arial Nova" panose="020B0504020202020204" pitchFamily="34" charset="0"/>
            </a:endParaRPr>
          </a:p>
          <a:p>
            <a:pPr>
              <a:lnSpc>
                <a:spcPct val="110000"/>
              </a:lnSpc>
            </a:pPr>
            <a:r>
              <a:rPr lang="en-US" dirty="0">
                <a:latin typeface="Arial Nova"/>
              </a:rPr>
              <a:t>Results close to original paper though lower than expected </a:t>
            </a:r>
            <a:endParaRPr lang="en-US" dirty="0">
              <a:latin typeface="Arial Nova" panose="020B0504020202020204" pitchFamily="34" charset="0"/>
            </a:endParaRPr>
          </a:p>
          <a:p>
            <a:pPr lvl="0">
              <a:lnSpc>
                <a:spcPct val="110000"/>
              </a:lnSpc>
            </a:pPr>
            <a:endParaRPr lang="en-US">
              <a:latin typeface="Arial Nova" panose="020B0504020202020204" pitchFamily="34" charset="0"/>
            </a:endParaRPr>
          </a:p>
          <a:p>
            <a:pPr lvl="0">
              <a:lnSpc>
                <a:spcPct val="110000"/>
              </a:lnSpc>
              <a:defRPr/>
            </a:pPr>
            <a:r>
              <a:rPr lang="en-US" dirty="0">
                <a:latin typeface="Arial Nova"/>
              </a:rPr>
              <a:t>Did not perform well in detecting smaller objects. Low AP</a:t>
            </a:r>
            <a:r>
              <a:rPr lang="en-US" baseline="30000" dirty="0">
                <a:latin typeface="Arial Nova"/>
              </a:rPr>
              <a:t>S</a:t>
            </a:r>
            <a:r>
              <a:rPr lang="en-US" dirty="0">
                <a:latin typeface="Arial Nova"/>
              </a:rPr>
              <a:t> value.</a:t>
            </a:r>
          </a:p>
        </p:txBody>
      </p:sp>
      <p:pic>
        <p:nvPicPr>
          <p:cNvPr id="12" name="Content Placeholder 11">
            <a:extLst>
              <a:ext uri="{FF2B5EF4-FFF2-40B4-BE49-F238E27FC236}">
                <a16:creationId xmlns:a16="http://schemas.microsoft.com/office/drawing/2014/main" id="{0507B904-AD90-239D-759D-121A78AD871A}"/>
              </a:ext>
            </a:extLst>
          </p:cNvPr>
          <p:cNvPicPr>
            <a:picLocks noGrp="1" noChangeAspect="1"/>
          </p:cNvPicPr>
          <p:nvPr>
            <p:ph sz="quarter" idx="13"/>
          </p:nvPr>
        </p:nvPicPr>
        <p:blipFill>
          <a:blip r:embed="rId2"/>
          <a:stretch>
            <a:fillRect/>
          </a:stretch>
        </p:blipFill>
        <p:spPr>
          <a:xfrm>
            <a:off x="802761" y="4689542"/>
            <a:ext cx="7548821" cy="1067758"/>
          </a:xfrm>
        </p:spPr>
      </p:pic>
      <p:pic>
        <p:nvPicPr>
          <p:cNvPr id="8"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Date ">
            <a:extLst>
              <a:ext uri="{FF2B5EF4-FFF2-40B4-BE49-F238E27FC236}">
                <a16:creationId xmlns:a16="http://schemas.microsoft.com/office/drawing/2014/main" id="{D1F3D237-95C6-7F44-886F-39CEF591E852}"/>
              </a:ext>
            </a:extLst>
          </p:cNvPr>
          <p:cNvSpPr>
            <a:spLocks noGrp="1"/>
          </p:cNvSpPr>
          <p:nvPr>
            <p:ph type="dt" sz="half" idx="10"/>
          </p:nvPr>
        </p:nvSpPr>
        <p:spPr>
          <a:xfrm>
            <a:off x="6936377" y="6220740"/>
            <a:ext cx="904286" cy="323968"/>
          </a:xfrm>
        </p:spPr>
        <p:txBody>
          <a:bodyPr/>
          <a:lstStyle/>
          <a:p>
            <a:fld id="{4127BF28-8E52-EB4D-8A7B-6C7DC4946F53}" type="datetime1">
              <a:rPr lang="en-US" smtClean="0">
                <a:latin typeface="Arial Nova" panose="020B0504020202020204" pitchFamily="34" charset="0"/>
              </a:rPr>
              <a:t>12/2/2022</a:t>
            </a:fld>
            <a:endParaRPr lang="en-US">
              <a:latin typeface="Arial Nova" panose="020B0504020202020204" pitchFamily="34" charset="0"/>
            </a:endParaRPr>
          </a:p>
        </p:txBody>
      </p:sp>
      <p:sp>
        <p:nvSpPr>
          <p:cNvPr id="7" name="Slide Number">
            <a:extLst>
              <a:ext uri="{FF2B5EF4-FFF2-40B4-BE49-F238E27FC236}">
                <a16:creationId xmlns:a16="http://schemas.microsoft.com/office/drawing/2014/main" id="{0343A167-D916-344F-9C29-C33AA2CD1DF2}"/>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6</a:t>
            </a:fld>
            <a:endParaRPr lang="en-US">
              <a:latin typeface="Arial Nova" panose="020B0504020202020204" pitchFamily="34" charset="0"/>
            </a:endParaRPr>
          </a:p>
        </p:txBody>
      </p:sp>
      <p:pic>
        <p:nvPicPr>
          <p:cNvPr id="15" name="Picture 14">
            <a:extLst>
              <a:ext uri="{FF2B5EF4-FFF2-40B4-BE49-F238E27FC236}">
                <a16:creationId xmlns:a16="http://schemas.microsoft.com/office/drawing/2014/main" id="{D102E559-8319-8DE6-D1EF-18C825565DB8}"/>
              </a:ext>
            </a:extLst>
          </p:cNvPr>
          <p:cNvPicPr>
            <a:picLocks noChangeAspect="1"/>
          </p:cNvPicPr>
          <p:nvPr/>
        </p:nvPicPr>
        <p:blipFill>
          <a:blip r:embed="rId4"/>
          <a:stretch>
            <a:fillRect/>
          </a:stretch>
        </p:blipFill>
        <p:spPr>
          <a:xfrm>
            <a:off x="802759" y="3385677"/>
            <a:ext cx="7548821" cy="1070038"/>
          </a:xfrm>
          <a:prstGeom prst="rect">
            <a:avLst/>
          </a:prstGeom>
        </p:spPr>
      </p:pic>
      <p:sp>
        <p:nvSpPr>
          <p:cNvPr id="5" name="TextBox 4">
            <a:extLst>
              <a:ext uri="{FF2B5EF4-FFF2-40B4-BE49-F238E27FC236}">
                <a16:creationId xmlns:a16="http://schemas.microsoft.com/office/drawing/2014/main" id="{B1400CC7-383B-7D9F-312E-5D0BF7A7F4D8}"/>
              </a:ext>
            </a:extLst>
          </p:cNvPr>
          <p:cNvSpPr txBox="1"/>
          <p:nvPr/>
        </p:nvSpPr>
        <p:spPr>
          <a:xfrm>
            <a:off x="3731559" y="4378052"/>
            <a:ext cx="153602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Arial Nova"/>
              </a:rPr>
              <a:t>Existing results</a:t>
            </a:r>
          </a:p>
        </p:txBody>
      </p:sp>
      <p:sp>
        <p:nvSpPr>
          <p:cNvPr id="9" name="TextBox 8">
            <a:extLst>
              <a:ext uri="{FF2B5EF4-FFF2-40B4-BE49-F238E27FC236}">
                <a16:creationId xmlns:a16="http://schemas.microsoft.com/office/drawing/2014/main" id="{AC102C68-B4AD-0138-0F8B-E6D589155B7B}"/>
              </a:ext>
            </a:extLst>
          </p:cNvPr>
          <p:cNvSpPr txBox="1"/>
          <p:nvPr/>
        </p:nvSpPr>
        <p:spPr>
          <a:xfrm>
            <a:off x="3576400" y="5764133"/>
            <a:ext cx="20014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Arial Nova"/>
              </a:rPr>
              <a:t>Reproduced results</a:t>
            </a:r>
          </a:p>
        </p:txBody>
      </p:sp>
    </p:spTree>
    <p:extLst>
      <p:ext uri="{BB962C8B-B14F-4D97-AF65-F5344CB8AC3E}">
        <p14:creationId xmlns:p14="http://schemas.microsoft.com/office/powerpoint/2010/main" val="128632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rdue CoBrand">
            <a:extLst>
              <a:ext uri="{FF2B5EF4-FFF2-40B4-BE49-F238E27FC236}">
                <a16:creationId xmlns:a16="http://schemas.microsoft.com/office/drawing/2014/main" id="{3161C900-A62A-B140-B982-8370B8847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4" name="Date">
            <a:extLst>
              <a:ext uri="{FF2B5EF4-FFF2-40B4-BE49-F238E27FC236}">
                <a16:creationId xmlns:a16="http://schemas.microsoft.com/office/drawing/2014/main" id="{79302B88-828F-CB42-9139-39D669D000DF}"/>
              </a:ext>
            </a:extLst>
          </p:cNvPr>
          <p:cNvSpPr>
            <a:spLocks noGrp="1"/>
          </p:cNvSpPr>
          <p:nvPr>
            <p:ph type="dt" sz="half" idx="10"/>
          </p:nvPr>
        </p:nvSpPr>
        <p:spPr>
          <a:xfrm>
            <a:off x="6936384" y="6220740"/>
            <a:ext cx="904402" cy="323968"/>
          </a:xfrm>
        </p:spPr>
        <p:txBody>
          <a:bodyPr/>
          <a:lstStyle/>
          <a:p>
            <a:fld id="{D47A9A36-4EB0-BF46-AE48-7CDA251B954B}" type="datetime1">
              <a:rPr lang="en-US" smtClean="0">
                <a:latin typeface="Arial Nova" panose="020B0504020202020204" pitchFamily="34" charset="0"/>
              </a:rPr>
              <a:t>12/2/2022</a:t>
            </a:fld>
            <a:endParaRPr lang="en-US">
              <a:latin typeface="Arial Nova" panose="020B0504020202020204" pitchFamily="34" charset="0"/>
            </a:endParaRPr>
          </a:p>
        </p:txBody>
      </p:sp>
      <p:sp>
        <p:nvSpPr>
          <p:cNvPr id="5" name="Slide Number">
            <a:extLst>
              <a:ext uri="{FF2B5EF4-FFF2-40B4-BE49-F238E27FC236}">
                <a16:creationId xmlns:a16="http://schemas.microsoft.com/office/drawing/2014/main" id="{592DD1FC-3F64-944A-AB34-0DE1EFFEC75B}"/>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7</a:t>
            </a:fld>
            <a:endParaRPr lang="en-US">
              <a:latin typeface="Arial Nova" panose="020B0504020202020204" pitchFamily="34" charset="0"/>
            </a:endParaRPr>
          </a:p>
        </p:txBody>
      </p:sp>
      <p:pic>
        <p:nvPicPr>
          <p:cNvPr id="10" name="Content Placeholder 26">
            <a:extLst>
              <a:ext uri="{FF2B5EF4-FFF2-40B4-BE49-F238E27FC236}">
                <a16:creationId xmlns:a16="http://schemas.microsoft.com/office/drawing/2014/main" id="{3EAB029B-F81F-3695-B36D-52FB34134277}"/>
              </a:ext>
            </a:extLst>
          </p:cNvPr>
          <p:cNvPicPr>
            <a:picLocks noChangeAspect="1"/>
          </p:cNvPicPr>
          <p:nvPr/>
        </p:nvPicPr>
        <p:blipFill>
          <a:blip r:embed="rId3"/>
          <a:stretch>
            <a:fillRect/>
          </a:stretch>
        </p:blipFill>
        <p:spPr>
          <a:xfrm>
            <a:off x="3339333" y="165686"/>
            <a:ext cx="2588358" cy="2251102"/>
          </a:xfrm>
          <a:prstGeom prst="rect">
            <a:avLst/>
          </a:prstGeom>
        </p:spPr>
      </p:pic>
      <p:pic>
        <p:nvPicPr>
          <p:cNvPr id="11" name="Content Placeholder 28">
            <a:extLst>
              <a:ext uri="{FF2B5EF4-FFF2-40B4-BE49-F238E27FC236}">
                <a16:creationId xmlns:a16="http://schemas.microsoft.com/office/drawing/2014/main" id="{02CDB210-3C24-9450-834C-7B48C37E8E31}"/>
              </a:ext>
            </a:extLst>
          </p:cNvPr>
          <p:cNvPicPr>
            <a:picLocks noChangeAspect="1"/>
          </p:cNvPicPr>
          <p:nvPr/>
        </p:nvPicPr>
        <p:blipFill>
          <a:blip r:embed="rId4"/>
          <a:stretch>
            <a:fillRect/>
          </a:stretch>
        </p:blipFill>
        <p:spPr>
          <a:xfrm>
            <a:off x="5905354" y="165686"/>
            <a:ext cx="2515950" cy="2251103"/>
          </a:xfrm>
          <a:prstGeom prst="rect">
            <a:avLst/>
          </a:prstGeom>
        </p:spPr>
      </p:pic>
      <p:sp>
        <p:nvSpPr>
          <p:cNvPr id="12" name="TextBox 11">
            <a:extLst>
              <a:ext uri="{FF2B5EF4-FFF2-40B4-BE49-F238E27FC236}">
                <a16:creationId xmlns:a16="http://schemas.microsoft.com/office/drawing/2014/main" id="{802709EC-9CBB-074B-B2C6-68C3777C24D5}"/>
              </a:ext>
            </a:extLst>
          </p:cNvPr>
          <p:cNvSpPr txBox="1"/>
          <p:nvPr/>
        </p:nvSpPr>
        <p:spPr>
          <a:xfrm>
            <a:off x="3533674" y="2372892"/>
            <a:ext cx="2208090" cy="461665"/>
          </a:xfrm>
          <a:prstGeom prst="rect">
            <a:avLst/>
          </a:prstGeom>
          <a:noFill/>
        </p:spPr>
        <p:txBody>
          <a:bodyPr wrap="square" lIns="91440" tIns="45720" rIns="91440" bIns="45720" rtlCol="0" anchor="t">
            <a:spAutoFit/>
          </a:bodyPr>
          <a:lstStyle/>
          <a:p>
            <a:r>
              <a:rPr lang="en-IN" sz="1200" dirty="0">
                <a:latin typeface="Arial Nova"/>
              </a:rPr>
              <a:t>Without KL Loss. Number of candidate detections = 16</a:t>
            </a:r>
            <a:endParaRPr lang="en-IN" sz="1200" dirty="0">
              <a:latin typeface="Arial Nova" panose="020B0504020202020204" pitchFamily="34" charset="0"/>
            </a:endParaRPr>
          </a:p>
        </p:txBody>
      </p:sp>
      <p:sp>
        <p:nvSpPr>
          <p:cNvPr id="15" name="TextBox 14">
            <a:extLst>
              <a:ext uri="{FF2B5EF4-FFF2-40B4-BE49-F238E27FC236}">
                <a16:creationId xmlns:a16="http://schemas.microsoft.com/office/drawing/2014/main" id="{C89201BB-5918-FFD6-EECB-69759DC21DA9}"/>
              </a:ext>
            </a:extLst>
          </p:cNvPr>
          <p:cNvSpPr txBox="1"/>
          <p:nvPr/>
        </p:nvSpPr>
        <p:spPr>
          <a:xfrm>
            <a:off x="6229332" y="2372070"/>
            <a:ext cx="2197746" cy="461665"/>
          </a:xfrm>
          <a:prstGeom prst="rect">
            <a:avLst/>
          </a:prstGeom>
          <a:noFill/>
        </p:spPr>
        <p:txBody>
          <a:bodyPr wrap="square" lIns="91440" tIns="45720" rIns="91440" bIns="45720" rtlCol="0" anchor="t">
            <a:spAutoFit/>
          </a:bodyPr>
          <a:lstStyle/>
          <a:p>
            <a:r>
              <a:rPr lang="en-IN" sz="1200" dirty="0">
                <a:latin typeface="Arial Nova"/>
              </a:rPr>
              <a:t>With KL Loss. Number of candidate detections = 18</a:t>
            </a:r>
            <a:endParaRPr lang="en-IN" sz="1200" dirty="0">
              <a:latin typeface="Arial Nova" panose="020B0504020202020204" pitchFamily="34" charset="0"/>
            </a:endParaRPr>
          </a:p>
        </p:txBody>
      </p:sp>
      <p:pic>
        <p:nvPicPr>
          <p:cNvPr id="2" name="Picture 2" descr="A picture containing text, indoor, several&#10;&#10;Description automatically generated">
            <a:extLst>
              <a:ext uri="{FF2B5EF4-FFF2-40B4-BE49-F238E27FC236}">
                <a16:creationId xmlns:a16="http://schemas.microsoft.com/office/drawing/2014/main" id="{4DA48B65-D644-B124-D79D-DDBF460B4A0B}"/>
              </a:ext>
            </a:extLst>
          </p:cNvPr>
          <p:cNvPicPr>
            <a:picLocks noChangeAspect="1"/>
          </p:cNvPicPr>
          <p:nvPr/>
        </p:nvPicPr>
        <p:blipFill>
          <a:blip r:embed="rId5"/>
          <a:stretch>
            <a:fillRect/>
          </a:stretch>
        </p:blipFill>
        <p:spPr>
          <a:xfrm>
            <a:off x="717865" y="2902235"/>
            <a:ext cx="2546668" cy="2408577"/>
          </a:xfrm>
          <a:prstGeom prst="rect">
            <a:avLst/>
          </a:prstGeom>
        </p:spPr>
      </p:pic>
      <p:pic>
        <p:nvPicPr>
          <p:cNvPr id="8" name="Picture 12" descr="Graphical user interface&#10;&#10;Description automatically generated">
            <a:extLst>
              <a:ext uri="{FF2B5EF4-FFF2-40B4-BE49-F238E27FC236}">
                <a16:creationId xmlns:a16="http://schemas.microsoft.com/office/drawing/2014/main" id="{593A09D0-451D-B076-FC22-76B71CD8A00B}"/>
              </a:ext>
            </a:extLst>
          </p:cNvPr>
          <p:cNvPicPr>
            <a:picLocks noChangeAspect="1"/>
          </p:cNvPicPr>
          <p:nvPr/>
        </p:nvPicPr>
        <p:blipFill>
          <a:blip r:embed="rId6"/>
          <a:stretch>
            <a:fillRect/>
          </a:stretch>
        </p:blipFill>
        <p:spPr>
          <a:xfrm>
            <a:off x="3272808" y="2902235"/>
            <a:ext cx="2629417" cy="2408576"/>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id="{EE87EE85-2EFF-7244-6210-FAC3ED546DAF}"/>
              </a:ext>
            </a:extLst>
          </p:cNvPr>
          <p:cNvPicPr>
            <a:picLocks noChangeAspect="1"/>
          </p:cNvPicPr>
          <p:nvPr/>
        </p:nvPicPr>
        <p:blipFill>
          <a:blip r:embed="rId7"/>
          <a:stretch>
            <a:fillRect/>
          </a:stretch>
        </p:blipFill>
        <p:spPr>
          <a:xfrm>
            <a:off x="5858782" y="2902236"/>
            <a:ext cx="2557009" cy="2408577"/>
          </a:xfrm>
          <a:prstGeom prst="rect">
            <a:avLst/>
          </a:prstGeom>
        </p:spPr>
      </p:pic>
      <p:sp>
        <p:nvSpPr>
          <p:cNvPr id="14" name="TextBox 13">
            <a:extLst>
              <a:ext uri="{FF2B5EF4-FFF2-40B4-BE49-F238E27FC236}">
                <a16:creationId xmlns:a16="http://schemas.microsoft.com/office/drawing/2014/main" id="{A1CB3868-8BC3-C718-F836-294A287689C3}"/>
              </a:ext>
            </a:extLst>
          </p:cNvPr>
          <p:cNvSpPr txBox="1"/>
          <p:nvPr/>
        </p:nvSpPr>
        <p:spPr>
          <a:xfrm>
            <a:off x="875850" y="5232583"/>
            <a:ext cx="2465849" cy="276999"/>
          </a:xfrm>
          <a:prstGeom prst="rect">
            <a:avLst/>
          </a:prstGeom>
          <a:noFill/>
        </p:spPr>
        <p:txBody>
          <a:bodyPr wrap="square" lIns="91440" tIns="45720" rIns="91440" bIns="45720" rtlCol="0" anchor="t">
            <a:spAutoFit/>
          </a:bodyPr>
          <a:lstStyle/>
          <a:p>
            <a:r>
              <a:rPr lang="en-IN" sz="1200" dirty="0">
                <a:latin typeface="Arial Nova"/>
              </a:rPr>
              <a:t>Number of ground truth boxes = 3</a:t>
            </a:r>
          </a:p>
        </p:txBody>
      </p:sp>
      <p:sp>
        <p:nvSpPr>
          <p:cNvPr id="17" name="TextBox 16">
            <a:extLst>
              <a:ext uri="{FF2B5EF4-FFF2-40B4-BE49-F238E27FC236}">
                <a16:creationId xmlns:a16="http://schemas.microsoft.com/office/drawing/2014/main" id="{362F990A-24A3-A870-9DC6-DB338951F1B7}"/>
              </a:ext>
            </a:extLst>
          </p:cNvPr>
          <p:cNvSpPr txBox="1"/>
          <p:nvPr/>
        </p:nvSpPr>
        <p:spPr>
          <a:xfrm>
            <a:off x="3616424" y="5300212"/>
            <a:ext cx="2249466" cy="461665"/>
          </a:xfrm>
          <a:prstGeom prst="rect">
            <a:avLst/>
          </a:prstGeom>
          <a:noFill/>
        </p:spPr>
        <p:txBody>
          <a:bodyPr wrap="square" lIns="91440" tIns="45720" rIns="91440" bIns="45720" rtlCol="0" anchor="t">
            <a:spAutoFit/>
          </a:bodyPr>
          <a:lstStyle/>
          <a:p>
            <a:r>
              <a:rPr lang="en-IN" sz="1200" dirty="0">
                <a:latin typeface="Arial Nova"/>
              </a:rPr>
              <a:t>Without KL Loss. Number of candidate detections = 22</a:t>
            </a:r>
            <a:endParaRPr lang="en-IN" sz="1200" dirty="0">
              <a:latin typeface="Arial Nova" panose="020B0504020202020204" pitchFamily="34" charset="0"/>
            </a:endParaRPr>
          </a:p>
        </p:txBody>
      </p:sp>
      <p:sp>
        <p:nvSpPr>
          <p:cNvPr id="18" name="TextBox 17">
            <a:extLst>
              <a:ext uri="{FF2B5EF4-FFF2-40B4-BE49-F238E27FC236}">
                <a16:creationId xmlns:a16="http://schemas.microsoft.com/office/drawing/2014/main" id="{A5249CD8-1D93-2866-8782-11F547E77BDF}"/>
              </a:ext>
            </a:extLst>
          </p:cNvPr>
          <p:cNvSpPr txBox="1"/>
          <p:nvPr/>
        </p:nvSpPr>
        <p:spPr>
          <a:xfrm>
            <a:off x="6177612" y="5299390"/>
            <a:ext cx="2239123" cy="461665"/>
          </a:xfrm>
          <a:prstGeom prst="rect">
            <a:avLst/>
          </a:prstGeom>
          <a:noFill/>
        </p:spPr>
        <p:txBody>
          <a:bodyPr wrap="square" lIns="91440" tIns="45720" rIns="91440" bIns="45720" rtlCol="0" anchor="t">
            <a:spAutoFit/>
          </a:bodyPr>
          <a:lstStyle/>
          <a:p>
            <a:r>
              <a:rPr lang="en-IN" sz="1200" dirty="0">
                <a:latin typeface="Arial Nova"/>
              </a:rPr>
              <a:t>With KL Loss. Number of candidate detections = 23</a:t>
            </a:r>
            <a:endParaRPr lang="en-IN" sz="1200" dirty="0">
              <a:latin typeface="Arial Nova" panose="020B0504020202020204" pitchFamily="34" charset="0"/>
            </a:endParaRPr>
          </a:p>
        </p:txBody>
      </p:sp>
      <p:pic>
        <p:nvPicPr>
          <p:cNvPr id="24" name="Picture 24">
            <a:extLst>
              <a:ext uri="{FF2B5EF4-FFF2-40B4-BE49-F238E27FC236}">
                <a16:creationId xmlns:a16="http://schemas.microsoft.com/office/drawing/2014/main" id="{7EEEF6FB-C38B-FFCE-A697-BE0F8B33E4A4}"/>
              </a:ext>
            </a:extLst>
          </p:cNvPr>
          <p:cNvPicPr>
            <a:picLocks noGrp="1" noChangeAspect="1"/>
          </p:cNvPicPr>
          <p:nvPr>
            <p:ph type="pic" sz="quarter" idx="13"/>
          </p:nvPr>
        </p:nvPicPr>
        <p:blipFill rotWithShape="1">
          <a:blip r:embed="rId8"/>
          <a:srcRect t="12020" b="12020"/>
          <a:stretch/>
        </p:blipFill>
        <p:spPr>
          <a:xfrm>
            <a:off x="719452" y="240099"/>
            <a:ext cx="2715351" cy="2100335"/>
          </a:xfrm>
        </p:spPr>
      </p:pic>
      <p:sp>
        <p:nvSpPr>
          <p:cNvPr id="3" name="TextBox 2">
            <a:extLst>
              <a:ext uri="{FF2B5EF4-FFF2-40B4-BE49-F238E27FC236}">
                <a16:creationId xmlns:a16="http://schemas.microsoft.com/office/drawing/2014/main" id="{E48072F0-CA76-2048-CCE5-C397E037D046}"/>
              </a:ext>
            </a:extLst>
          </p:cNvPr>
          <p:cNvSpPr txBox="1"/>
          <p:nvPr/>
        </p:nvSpPr>
        <p:spPr>
          <a:xfrm>
            <a:off x="875850" y="2377668"/>
            <a:ext cx="2465849" cy="276999"/>
          </a:xfrm>
          <a:prstGeom prst="rect">
            <a:avLst/>
          </a:prstGeom>
          <a:noFill/>
        </p:spPr>
        <p:txBody>
          <a:bodyPr wrap="square" lIns="91440" tIns="45720" rIns="91440" bIns="45720" rtlCol="0" anchor="t">
            <a:spAutoFit/>
          </a:bodyPr>
          <a:lstStyle/>
          <a:p>
            <a:r>
              <a:rPr lang="en-IN" sz="1200" dirty="0">
                <a:latin typeface="Arial Nova"/>
              </a:rPr>
              <a:t>Number of ground truth boxes = 2</a:t>
            </a:r>
          </a:p>
        </p:txBody>
      </p:sp>
    </p:spTree>
    <p:extLst>
      <p:ext uri="{BB962C8B-B14F-4D97-AF65-F5344CB8AC3E}">
        <p14:creationId xmlns:p14="http://schemas.microsoft.com/office/powerpoint/2010/main" val="98306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68859C-C6DA-FE49-AE9B-16641E5CEF1C}"/>
              </a:ext>
            </a:extLst>
          </p:cNvPr>
          <p:cNvSpPr>
            <a:spLocks noGrp="1"/>
          </p:cNvSpPr>
          <p:nvPr>
            <p:ph type="ctrTitle"/>
          </p:nvPr>
        </p:nvSpPr>
        <p:spPr/>
        <p:txBody>
          <a:bodyPr/>
          <a:lstStyle/>
          <a:p>
            <a:r>
              <a:rPr lang="en-US">
                <a:latin typeface="Arial Nova" panose="020B0504020202020204" pitchFamily="34" charset="0"/>
              </a:rPr>
              <a:t>Future Work</a:t>
            </a:r>
          </a:p>
        </p:txBody>
      </p:sp>
      <p:sp>
        <p:nvSpPr>
          <p:cNvPr id="3" name="Subhead">
            <a:extLst>
              <a:ext uri="{FF2B5EF4-FFF2-40B4-BE49-F238E27FC236}">
                <a16:creationId xmlns:a16="http://schemas.microsoft.com/office/drawing/2014/main" id="{ACEB0132-27E3-124A-9A10-C1163F4F58B3}"/>
              </a:ext>
            </a:extLst>
          </p:cNvPr>
          <p:cNvSpPr>
            <a:spLocks noGrp="1"/>
          </p:cNvSpPr>
          <p:nvPr>
            <p:ph type="subTitle" idx="1"/>
          </p:nvPr>
        </p:nvSpPr>
        <p:spPr>
          <a:xfrm>
            <a:off x="1128501" y="1345166"/>
            <a:ext cx="6925731" cy="338554"/>
          </a:xfrm>
        </p:spPr>
        <p:txBody>
          <a:bodyPr/>
          <a:lstStyle/>
          <a:p>
            <a:r>
              <a:rPr lang="en-US">
                <a:latin typeface="Arial Nova" panose="020B0504020202020204" pitchFamily="34" charset="0"/>
              </a:rPr>
              <a:t>Improvements on top of the current work</a:t>
            </a:r>
          </a:p>
        </p:txBody>
      </p:sp>
      <p:sp>
        <p:nvSpPr>
          <p:cNvPr id="4" name="Body Text">
            <a:extLst>
              <a:ext uri="{FF2B5EF4-FFF2-40B4-BE49-F238E27FC236}">
                <a16:creationId xmlns:a16="http://schemas.microsoft.com/office/drawing/2014/main" id="{7A7B447E-5843-7B4B-A9B6-7B67AE885DBD}"/>
              </a:ext>
            </a:extLst>
          </p:cNvPr>
          <p:cNvSpPr>
            <a:spLocks noGrp="1"/>
          </p:cNvSpPr>
          <p:nvPr>
            <p:ph type="body" sz="quarter" idx="14"/>
          </p:nvPr>
        </p:nvSpPr>
        <p:spPr>
          <a:xfrm>
            <a:off x="877403" y="1927732"/>
            <a:ext cx="7587740" cy="3411537"/>
          </a:xfrm>
        </p:spPr>
        <p:txBody>
          <a:bodyPr vert="horz" lIns="0" tIns="0" rIns="0" bIns="0" rtlCol="0" anchor="t">
            <a:normAutofit/>
          </a:bodyPr>
          <a:lstStyle/>
          <a:p>
            <a:pPr>
              <a:buFont typeface="Wingdings" panose="020B0604020202020204" pitchFamily="34" charset="0"/>
              <a:buChar char="§"/>
            </a:pPr>
            <a:r>
              <a:rPr lang="en-US" dirty="0">
                <a:latin typeface="Arial Nova"/>
              </a:rPr>
              <a:t>Can be tested using other backbone models like VGG-16</a:t>
            </a:r>
            <a:endParaRPr lang="en-US">
              <a:latin typeface="Arial Nova"/>
            </a:endParaRPr>
          </a:p>
          <a:p>
            <a:pPr>
              <a:buFont typeface="Wingdings" panose="020B0604020202020204" pitchFamily="34" charset="0"/>
            </a:pPr>
            <a:endParaRPr lang="en-US" dirty="0">
              <a:latin typeface="Arial Nova"/>
            </a:endParaRPr>
          </a:p>
          <a:p>
            <a:pPr>
              <a:buFont typeface="Wingdings" panose="020B0604020202020204" pitchFamily="34" charset="0"/>
              <a:buChar char="§"/>
            </a:pPr>
            <a:r>
              <a:rPr lang="en-US" dirty="0">
                <a:latin typeface="Arial Nova"/>
              </a:rPr>
              <a:t>Larger datasets like MS-COCO (118K training images) can be used </a:t>
            </a:r>
          </a:p>
          <a:p>
            <a:pPr>
              <a:buFont typeface="Wingdings" panose="020B0604020202020204" pitchFamily="34" charset="0"/>
              <a:buChar char="§"/>
            </a:pPr>
            <a:endParaRPr lang="en-US" dirty="0">
              <a:latin typeface="Arial Nova" panose="020B0504020202020204" pitchFamily="34" charset="0"/>
            </a:endParaRPr>
          </a:p>
          <a:p>
            <a:pPr>
              <a:buFont typeface="Wingdings" panose="020B0604020202020204" pitchFamily="34" charset="0"/>
              <a:buChar char="§"/>
            </a:pPr>
            <a:r>
              <a:rPr lang="en-US" dirty="0">
                <a:latin typeface="Arial Nova"/>
              </a:rPr>
              <a:t>Can be trained using more GPU resources and more epochs</a:t>
            </a:r>
          </a:p>
          <a:p>
            <a:pPr>
              <a:buFont typeface="Wingdings" panose="020B0604020202020204" pitchFamily="34" charset="0"/>
              <a:buChar char="§"/>
            </a:pPr>
            <a:endParaRPr lang="en-US" dirty="0">
              <a:latin typeface="Arial Nova"/>
            </a:endParaRPr>
          </a:p>
          <a:p>
            <a:pPr>
              <a:buFont typeface="Wingdings" panose="020B0604020202020204" pitchFamily="34" charset="0"/>
              <a:buChar char="§"/>
              <a:defRPr/>
            </a:pPr>
            <a:r>
              <a:rPr lang="en-US" dirty="0">
                <a:latin typeface="Arial Nova"/>
              </a:rPr>
              <a:t>Can be included into Detectron2 framework via configuration</a:t>
            </a:r>
          </a:p>
          <a:p>
            <a:pPr>
              <a:buFont typeface="Wingdings" panose="020B0604020202020204" pitchFamily="34" charset="0"/>
              <a:buChar char="§"/>
            </a:pPr>
            <a:endParaRPr lang="en-US" dirty="0">
              <a:latin typeface="Arial Nova" panose="020B0504020202020204" pitchFamily="34" charset="0"/>
            </a:endParaRPr>
          </a:p>
          <a:p>
            <a:pPr>
              <a:buFont typeface="Wingdings" panose="020B0604020202020204" pitchFamily="34" charset="0"/>
              <a:buChar char="§"/>
              <a:defRPr/>
            </a:pPr>
            <a:r>
              <a:rPr lang="en-US" dirty="0">
                <a:latin typeface="Arial Nova"/>
              </a:rPr>
              <a:t>Better probabilistic approaches to model localization uncertainties</a:t>
            </a:r>
            <a:endParaRPr lang="en-US" dirty="0">
              <a:latin typeface="Arial Nova" panose="020B0504020202020204" pitchFamily="34" charset="0"/>
            </a:endParaRPr>
          </a:p>
        </p:txBody>
      </p:sp>
      <p:pic>
        <p:nvPicPr>
          <p:cNvPr id="7" name="Purdue CoBrand">
            <a:extLst>
              <a:ext uri="{FF2B5EF4-FFF2-40B4-BE49-F238E27FC236}">
                <a16:creationId xmlns:a16="http://schemas.microsoft.com/office/drawing/2014/main" id="{1E2AD856-2FEC-334A-B913-EBD1BE91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5" name="Date">
            <a:extLst>
              <a:ext uri="{FF2B5EF4-FFF2-40B4-BE49-F238E27FC236}">
                <a16:creationId xmlns:a16="http://schemas.microsoft.com/office/drawing/2014/main" id="{FB00B505-51CF-DF41-A6F5-045261D896B1}"/>
              </a:ext>
            </a:extLst>
          </p:cNvPr>
          <p:cNvSpPr>
            <a:spLocks noGrp="1"/>
          </p:cNvSpPr>
          <p:nvPr>
            <p:ph type="dt" sz="half" idx="10"/>
          </p:nvPr>
        </p:nvSpPr>
        <p:spPr/>
        <p:txBody>
          <a:bodyPr/>
          <a:lstStyle/>
          <a:p>
            <a:fld id="{93C70D44-4D52-E745-B943-20C0DA58653C}" type="datetime1">
              <a:rPr lang="en-US" smtClean="0">
                <a:latin typeface="Arial Nova" panose="020B0504020202020204" pitchFamily="34" charset="0"/>
              </a:rPr>
              <a:pPr/>
              <a:t>12/2/2022</a:t>
            </a:fld>
            <a:endParaRPr lang="en-US">
              <a:latin typeface="Arial Nova" panose="020B0504020202020204" pitchFamily="34" charset="0"/>
            </a:endParaRPr>
          </a:p>
        </p:txBody>
      </p:sp>
      <p:sp>
        <p:nvSpPr>
          <p:cNvPr id="6" name="Slide Number">
            <a:extLst>
              <a:ext uri="{FF2B5EF4-FFF2-40B4-BE49-F238E27FC236}">
                <a16:creationId xmlns:a16="http://schemas.microsoft.com/office/drawing/2014/main" id="{8A79D7E4-37C0-1549-8E7C-EDC9B2FE68B5}"/>
              </a:ext>
            </a:extLst>
          </p:cNvPr>
          <p:cNvSpPr>
            <a:spLocks noGrp="1"/>
          </p:cNvSpPr>
          <p:nvPr>
            <p:ph type="sldNum" sz="quarter" idx="12"/>
          </p:nvPr>
        </p:nvSpPr>
        <p:spPr/>
        <p:txBody>
          <a:bodyPr/>
          <a:lstStyle/>
          <a:p>
            <a:fld id="{8A7A6979-0714-4377-B894-6BE4C2D6E202}" type="slidenum">
              <a:rPr lang="en-US" smtClean="0">
                <a:latin typeface="Arial Nova" panose="020B0504020202020204" pitchFamily="34" charset="0"/>
              </a:rPr>
              <a:pPr/>
              <a:t>8</a:t>
            </a:fld>
            <a:endParaRPr lang="en-US">
              <a:latin typeface="Arial Nova" panose="020B0504020202020204" pitchFamily="34" charset="0"/>
            </a:endParaRPr>
          </a:p>
        </p:txBody>
      </p:sp>
    </p:spTree>
    <p:extLst>
      <p:ext uri="{BB962C8B-B14F-4D97-AF65-F5344CB8AC3E}">
        <p14:creationId xmlns:p14="http://schemas.microsoft.com/office/powerpoint/2010/main" val="411348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06EECC5-BC81-B641-8E5C-D69EE2F54D88}"/>
              </a:ext>
            </a:extLst>
          </p:cNvPr>
          <p:cNvSpPr>
            <a:spLocks noGrp="1"/>
          </p:cNvSpPr>
          <p:nvPr>
            <p:ph type="ctrTitle"/>
          </p:nvPr>
        </p:nvSpPr>
        <p:spPr>
          <a:xfrm>
            <a:off x="1571272" y="1041995"/>
            <a:ext cx="5773885" cy="830997"/>
          </a:xfrm>
        </p:spPr>
        <p:txBody>
          <a:bodyPr/>
          <a:lstStyle/>
          <a:p>
            <a:pPr algn="ctr"/>
            <a:r>
              <a:rPr lang="en-US">
                <a:latin typeface="Arial Nova" panose="020B0504020202020204" pitchFamily="34" charset="0"/>
              </a:rPr>
              <a:t>Thank You</a:t>
            </a:r>
          </a:p>
        </p:txBody>
      </p:sp>
      <p:sp>
        <p:nvSpPr>
          <p:cNvPr id="4" name="Date">
            <a:extLst>
              <a:ext uri="{FF2B5EF4-FFF2-40B4-BE49-F238E27FC236}">
                <a16:creationId xmlns:a16="http://schemas.microsoft.com/office/drawing/2014/main" id="{8197DFA7-0FB7-754D-9094-A93DFCD00682}"/>
              </a:ext>
            </a:extLst>
          </p:cNvPr>
          <p:cNvSpPr>
            <a:spLocks noGrp="1"/>
          </p:cNvSpPr>
          <p:nvPr>
            <p:ph type="dt" sz="half" idx="10"/>
          </p:nvPr>
        </p:nvSpPr>
        <p:spPr>
          <a:xfrm>
            <a:off x="6831874" y="6227631"/>
            <a:ext cx="870923" cy="323968"/>
          </a:xfrm>
        </p:spPr>
        <p:txBody>
          <a:bodyPr/>
          <a:lstStyle/>
          <a:p>
            <a:fld id="{69E19CAC-2325-1047-B0FD-9C1EACA0A0AE}" type="datetime1">
              <a:rPr lang="en-US" smtClean="0">
                <a:latin typeface="Arial Nova" panose="020B0504020202020204" pitchFamily="34" charset="0"/>
              </a:rPr>
              <a:pPr/>
              <a:t>12/2/2022</a:t>
            </a:fld>
            <a:endParaRPr lang="en-US">
              <a:latin typeface="Arial Nova" panose="020B0504020202020204" pitchFamily="34" charset="0"/>
            </a:endParaRPr>
          </a:p>
        </p:txBody>
      </p:sp>
      <p:sp>
        <p:nvSpPr>
          <p:cNvPr id="5" name="Slide Number">
            <a:extLst>
              <a:ext uri="{FF2B5EF4-FFF2-40B4-BE49-F238E27FC236}">
                <a16:creationId xmlns:a16="http://schemas.microsoft.com/office/drawing/2014/main" id="{D8430EBB-A681-8344-9831-C6ACFF85A8B4}"/>
              </a:ext>
            </a:extLst>
          </p:cNvPr>
          <p:cNvSpPr>
            <a:spLocks noGrp="1"/>
          </p:cNvSpPr>
          <p:nvPr>
            <p:ph type="sldNum" sz="quarter" idx="12"/>
          </p:nvPr>
        </p:nvSpPr>
        <p:spPr>
          <a:xfrm>
            <a:off x="7840786" y="6200875"/>
            <a:ext cx="365760" cy="365760"/>
          </a:xfrm>
        </p:spPr>
        <p:txBody>
          <a:bodyPr/>
          <a:lstStyle/>
          <a:p>
            <a:fld id="{8A7A6979-0714-4377-B894-6BE4C2D6E202}" type="slidenum">
              <a:rPr lang="en-US" smtClean="0">
                <a:latin typeface="Arial Nova" panose="020B0504020202020204" pitchFamily="34" charset="0"/>
              </a:rPr>
              <a:pPr/>
              <a:t>9</a:t>
            </a:fld>
            <a:endParaRPr lang="en-US">
              <a:latin typeface="Arial Nova" panose="020B0504020202020204" pitchFamily="34" charset="0"/>
            </a:endParaRPr>
          </a:p>
        </p:txBody>
      </p:sp>
      <p:pic>
        <p:nvPicPr>
          <p:cNvPr id="7"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9" name="Body Text">
            <a:extLst>
              <a:ext uri="{FF2B5EF4-FFF2-40B4-BE49-F238E27FC236}">
                <a16:creationId xmlns:a16="http://schemas.microsoft.com/office/drawing/2014/main" id="{D4560D8C-872D-1D90-A0B7-E448354B383E}"/>
              </a:ext>
            </a:extLst>
          </p:cNvPr>
          <p:cNvSpPr>
            <a:spLocks noGrp="1"/>
          </p:cNvSpPr>
          <p:nvPr>
            <p:ph type="body" sz="quarter" idx="14"/>
          </p:nvPr>
        </p:nvSpPr>
        <p:spPr>
          <a:xfrm>
            <a:off x="1704832" y="3204770"/>
            <a:ext cx="6027036" cy="3090877"/>
          </a:xfrm>
        </p:spPr>
        <p:txBody>
          <a:bodyPr vert="horz" lIns="0" tIns="0" rIns="0" bIns="0" rtlCol="0" anchor="t">
            <a:noAutofit/>
          </a:bodyPr>
          <a:lstStyle/>
          <a:p>
            <a:pPr marL="285750" lvl="0" indent="-285750">
              <a:buFont typeface="Arial" panose="020B0604020202020204" pitchFamily="34" charset="0"/>
              <a:buChar char="•"/>
            </a:pPr>
            <a:r>
              <a:rPr lang="en-US" sz="1400" dirty="0">
                <a:latin typeface="Arial Nova"/>
                <a:hlinkClick r:id="rId4"/>
              </a:rPr>
              <a:t>https://openaccess.thecvf.com/content_CVPR_2019/papers/He_Bounding_Box_Regression_With_Uncertainty_for_Accurate_Object_Detection_CVPR_2019_paper.pdf</a:t>
            </a:r>
            <a:endParaRPr lang="en-US" sz="1400">
              <a:latin typeface="Arial Nova"/>
            </a:endParaRPr>
          </a:p>
          <a:p>
            <a:pPr marL="285750" indent="-285750">
              <a:buFont typeface="Arial" panose="020B0604020202020204" pitchFamily="34" charset="0"/>
              <a:buChar char="•"/>
            </a:pPr>
            <a:r>
              <a:rPr lang="en-US" sz="1400" dirty="0">
                <a:latin typeface="Arial Nova"/>
                <a:hlinkClick r:id="rId5"/>
              </a:rPr>
              <a:t>https://pytorch.org/tutorials/intermediate/torchvision_tutorial.html</a:t>
            </a:r>
            <a:endParaRPr lang="en-US" sz="1400">
              <a:latin typeface="Arial Nova"/>
            </a:endParaRPr>
          </a:p>
          <a:p>
            <a:pPr marL="285750" lvl="0" indent="-285750">
              <a:buFont typeface="Arial" panose="020B0604020202020204" pitchFamily="34" charset="0"/>
              <a:buChar char="•"/>
            </a:pPr>
            <a:r>
              <a:rPr lang="en-US" sz="1400" dirty="0">
                <a:latin typeface="Arial Nova"/>
                <a:hlinkClick r:id="rId6"/>
              </a:rPr>
              <a:t>http://host.robots.ox.ac.uk/pascal/VOC/</a:t>
            </a:r>
            <a:endParaRPr lang="en-US" sz="1400">
              <a:latin typeface="Arial Nova"/>
            </a:endParaRPr>
          </a:p>
          <a:p>
            <a:pPr marL="285750" lvl="0" indent="-285750">
              <a:buFont typeface="Arial" panose="020B0604020202020204" pitchFamily="34" charset="0"/>
              <a:buChar char="•"/>
            </a:pPr>
            <a:r>
              <a:rPr lang="en-US" sz="1400" dirty="0">
                <a:latin typeface="Arial Nova"/>
                <a:hlinkClick r:id="rId7"/>
              </a:rPr>
              <a:t>https://cocodataset.org/#home</a:t>
            </a:r>
            <a:endParaRPr lang="en-US" sz="1400">
              <a:latin typeface="Arial Nova"/>
            </a:endParaRPr>
          </a:p>
          <a:p>
            <a:pPr marL="285750" lvl="0" indent="-285750">
              <a:buFont typeface="Arial" panose="020B0604020202020204" pitchFamily="34" charset="0"/>
              <a:buChar char="•"/>
            </a:pPr>
            <a:r>
              <a:rPr lang="en-US" sz="1400" dirty="0">
                <a:latin typeface="Arial Nova"/>
                <a:hlinkClick r:id="rId8"/>
              </a:rPr>
              <a:t>https://github.com/chongruo/tiny-coco</a:t>
            </a:r>
            <a:endParaRPr lang="en-US" sz="1400">
              <a:latin typeface="Arial Nova"/>
            </a:endParaRPr>
          </a:p>
          <a:p>
            <a:pPr marL="285750" lvl="0" indent="-285750">
              <a:buFont typeface="Arial" panose="020B0604020202020204" pitchFamily="34" charset="0"/>
              <a:buChar char="•"/>
              <a:defRPr/>
            </a:pPr>
            <a:r>
              <a:rPr lang="en-US" sz="1400" dirty="0">
                <a:latin typeface="Arial Nova"/>
                <a:hlinkClick r:id="rId9"/>
              </a:rPr>
              <a:t>https://github.com/facebookresearch/detectron2</a:t>
            </a:r>
            <a:endParaRPr lang="en-US" sz="1400">
              <a:latin typeface="Arial Nova"/>
            </a:endParaRPr>
          </a:p>
          <a:p>
            <a:pPr marL="285750" lvl="0" indent="-285750">
              <a:buFont typeface="Arial" panose="020B0604020202020204" pitchFamily="34" charset="0"/>
              <a:buChar char="•"/>
              <a:defRPr/>
            </a:pPr>
            <a:r>
              <a:rPr lang="en-US" sz="1400" dirty="0">
                <a:latin typeface="Arial Nova"/>
                <a:hlinkClick r:id="rId10"/>
              </a:rPr>
              <a:t>https://github.com/yihui-he/KL-Loss</a:t>
            </a:r>
            <a:endParaRPr lang="en-US" sz="1400">
              <a:latin typeface="Arial Nova"/>
            </a:endParaRPr>
          </a:p>
          <a:p>
            <a:pPr marL="285750" lvl="0" indent="-285750">
              <a:buFont typeface="Arial" panose="020B0604020202020204" pitchFamily="34" charset="0"/>
              <a:buChar char="•"/>
              <a:defRPr/>
            </a:pPr>
            <a:r>
              <a:rPr lang="en-US" sz="1400" dirty="0">
                <a:latin typeface="Arial Nova"/>
                <a:hlinkClick r:id="rId11"/>
              </a:rPr>
              <a:t>https://github.com/yihui-he/Stronger-yolo-pytorch</a:t>
            </a:r>
            <a:endParaRPr lang="en-US" sz="1400">
              <a:latin typeface="Arial Nova"/>
            </a:endParaRPr>
          </a:p>
          <a:p>
            <a:pPr marL="285750" lvl="0" indent="-285750">
              <a:buFont typeface="Arial" panose="020B0604020202020204" pitchFamily="34" charset="0"/>
              <a:buChar char="•"/>
              <a:defRPr/>
            </a:pPr>
            <a:r>
              <a:rPr lang="en-US" sz="1400" dirty="0">
                <a:latin typeface="Arial Nova"/>
                <a:hlinkClick r:id="rId12"/>
              </a:rPr>
              <a:t>https://github.com/cxliu0/KL-Loss-pytorch</a:t>
            </a:r>
            <a:endParaRPr lang="en-US" sz="1400" dirty="0">
              <a:latin typeface="Arial Nova"/>
            </a:endParaRPr>
          </a:p>
          <a:p>
            <a:pPr lvl="0">
              <a:defRPr/>
            </a:pPr>
            <a:endParaRPr lang="en-US">
              <a:latin typeface="Arial Nova" panose="020B0504020202020204" pitchFamily="34" charset="0"/>
            </a:endParaRPr>
          </a:p>
          <a:p>
            <a:pPr marL="285750" lvl="0" indent="-285750">
              <a:buFont typeface="Arial" panose="020B0604020202020204" pitchFamily="34" charset="0"/>
              <a:buChar char="•"/>
              <a:defRPr/>
            </a:pPr>
            <a:endParaRPr lang="en-US">
              <a:latin typeface="Arial Nova" panose="020B0504020202020204" pitchFamily="34" charset="0"/>
            </a:endParaRPr>
          </a:p>
        </p:txBody>
      </p:sp>
      <p:sp>
        <p:nvSpPr>
          <p:cNvPr id="10" name="Title">
            <a:extLst>
              <a:ext uri="{FF2B5EF4-FFF2-40B4-BE49-F238E27FC236}">
                <a16:creationId xmlns:a16="http://schemas.microsoft.com/office/drawing/2014/main" id="{AE870516-21D1-9EF2-14E3-826DA5C72266}"/>
              </a:ext>
            </a:extLst>
          </p:cNvPr>
          <p:cNvSpPr txBox="1">
            <a:spLocks/>
          </p:cNvSpPr>
          <p:nvPr/>
        </p:nvSpPr>
        <p:spPr bwMode="blackWhite">
          <a:xfrm>
            <a:off x="1467835" y="2885052"/>
            <a:ext cx="5773885"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1" i="1" kern="1200" cap="all" spc="0" baseline="0">
                <a:solidFill>
                  <a:schemeClr val="bg1"/>
                </a:solidFill>
                <a:latin typeface="Acumin Pro ExtraCondensed" panose="020B0508020202020204" pitchFamily="34" charset="77"/>
                <a:ea typeface="+mj-ea"/>
                <a:cs typeface="+mj-cs"/>
              </a:defRPr>
            </a:lvl1pPr>
          </a:lstStyle>
          <a:p>
            <a:pPr algn="ctr"/>
            <a:r>
              <a:rPr lang="en-US" sz="2000">
                <a:latin typeface="Arial Nova"/>
              </a:rPr>
              <a:t>References</a:t>
            </a:r>
          </a:p>
        </p:txBody>
      </p:sp>
    </p:spTree>
    <p:extLst>
      <p:ext uri="{BB962C8B-B14F-4D97-AF65-F5344CB8AC3E}">
        <p14:creationId xmlns:p14="http://schemas.microsoft.com/office/powerpoint/2010/main" val="242573050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COBRAND-PPT-TEMPLATE_StdScreen_Embedded-Brand-Fonts_Cross-Platform_Black</Template>
  <TotalTime>0</TotalTime>
  <Words>675</Words>
  <Application>Microsoft Office PowerPoint</Application>
  <PresentationFormat>On-screen Show (4:3)</PresentationFormat>
  <Paragraphs>114</Paragraphs>
  <Slides>9</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Acumin Pro ExtraCondensed Smbd</vt:lpstr>
      <vt:lpstr>Acumin Pro Semibold</vt:lpstr>
      <vt:lpstr>Acumin Pro ExtraCondensed</vt:lpstr>
      <vt:lpstr>Acumin Pro</vt:lpstr>
      <vt:lpstr>United Sans Rg Md</vt:lpstr>
      <vt:lpstr>Acumin Pro SemiCondensed</vt:lpstr>
      <vt:lpstr>Calibri</vt:lpstr>
      <vt:lpstr>Arial</vt:lpstr>
      <vt:lpstr>United Sans Cd Md</vt:lpstr>
      <vt:lpstr>Arial Nova</vt:lpstr>
      <vt:lpstr>Acumin Pro Medium</vt:lpstr>
      <vt:lpstr>Wingdings</vt:lpstr>
      <vt:lpstr>Purdue2</vt:lpstr>
      <vt:lpstr>Accurate PREDICTION of BOUNDING  BOXES in  OBJECT DETECTION</vt:lpstr>
      <vt:lpstr>Introduction</vt:lpstr>
      <vt:lpstr>Problem Statement</vt:lpstr>
      <vt:lpstr>Algorithms</vt:lpstr>
      <vt:lpstr>Implementation</vt:lpstr>
      <vt:lpstr>Results</vt:lpstr>
      <vt:lpstr>PowerPoint Presentation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akbowers</dc:creator>
  <cp:lastModifiedBy>Souradip Pal</cp:lastModifiedBy>
  <cp:revision>264</cp:revision>
  <dcterms:created xsi:type="dcterms:W3CDTF">2021-07-27T16:21:55Z</dcterms:created>
  <dcterms:modified xsi:type="dcterms:W3CDTF">2022-12-02T07:56:19Z</dcterms:modified>
</cp:coreProperties>
</file>